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6"/>
  </p:notesMasterIdLst>
  <p:sldIdLst>
    <p:sldId id="262" r:id="rId2"/>
    <p:sldId id="266" r:id="rId3"/>
    <p:sldId id="265" r:id="rId4"/>
    <p:sldId id="263" r:id="rId5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930" y="108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BE60E-E69B-450A-A1D3-E4AB6C4DBED8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EEE7A-AF87-452B-8523-331BDBEF2F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606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7418" y="1297441"/>
            <a:ext cx="5402263" cy="449262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69A996C-A91E-4FA3-A212-197B0319F5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4B58C-A34F-4570-8694-957C8E59172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446A53F1-DE4C-457F-A7CD-E4341D75244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1826" y="1811340"/>
            <a:ext cx="4033838" cy="44973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accent6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85782348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5" descr="Изображение выглядит как небо, звезда&#10;&#10;Автоматически созданное описание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16" y="9527"/>
            <a:ext cx="9929217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5215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6F3E6-EC58-4836-8BC1-0980F9FB3B01}" type="datetimeFigureOut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06DB8-6003-4D83-96C2-478E58FF0A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715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5" descr="Изображение выглядит как небо, звезда&#10;&#10;Автоматически созданное описание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986" y="-26988"/>
            <a:ext cx="9945986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6CC3E-A61E-4CE2-ABE9-D722E6866C96}" type="datetimeFigureOut">
              <a:rPr lang="ru-RU"/>
              <a:pPr>
                <a:defRPr/>
              </a:pPr>
              <a:t>27.01.2021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6887F-E553-49D3-8334-D6A0231A20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287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>
            <a:extLst>
              <a:ext uri="{FF2B5EF4-FFF2-40B4-BE49-F238E27FC236}">
                <a16:creationId xmlns:a16="http://schemas.microsoft.com/office/drawing/2014/main" id="{11C1773A-3C60-48E3-AA72-A64C1D225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1826" y="1299978"/>
            <a:ext cx="5402263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dirty="0"/>
              <a:t>Образец заголовка</a:t>
            </a:r>
          </a:p>
        </p:txBody>
      </p:sp>
      <p:pic>
        <p:nvPicPr>
          <p:cNvPr id="1030" name="Picture 2">
            <a:extLst>
              <a:ext uri="{FF2B5EF4-FFF2-40B4-BE49-F238E27FC236}">
                <a16:creationId xmlns:a16="http://schemas.microsoft.com/office/drawing/2014/main" id="{CB5C1CC2-82DA-4163-814E-6F6F29A012D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0233" y="6429377"/>
            <a:ext cx="660400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F5E52FEE-6579-4F00-A839-3D77C2265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11370" y="636349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>
                <a:solidFill>
                  <a:schemeClr val="tx2">
                    <a:lumMod val="75000"/>
                  </a:schemeClr>
                </a:solidFill>
                <a:latin typeface="+mj-lt"/>
              </a:defRPr>
            </a:lvl1pPr>
          </a:lstStyle>
          <a:p>
            <a:fld id="{F484B58C-A34F-4570-8694-957C8E591721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8408ECA0-DC3F-48B0-9111-77299F38BB3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" y="198"/>
            <a:ext cx="9905998" cy="1006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7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0D2740E3-F9A2-4EAB-B14D-D6A8AE890AA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221" y="286266"/>
            <a:ext cx="1894425" cy="495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5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accent6"/>
          </a:solidFill>
          <a:latin typeface="+mj-lt"/>
          <a:ea typeface="ヒラギノ角ゴ Pro W3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rgbClr val="0070C0"/>
          </a:solidFill>
          <a:latin typeface="Arial" charset="0"/>
          <a:ea typeface="ヒラギノ角ゴ Pro W3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rgbClr val="0070C0"/>
          </a:solidFill>
          <a:latin typeface="Arial" charset="0"/>
          <a:ea typeface="ヒラギノ角ゴ Pro W3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rgbClr val="0070C0"/>
          </a:solidFill>
          <a:latin typeface="Arial" charset="0"/>
          <a:ea typeface="ヒラギノ角ゴ Pro W3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rgbClr val="0070C0"/>
          </a:solidFill>
          <a:latin typeface="Arial" charset="0"/>
          <a:ea typeface="ヒラギノ角ゴ Pro W3" charset="0"/>
          <a:cs typeface="Arial" charset="0"/>
        </a:defRPr>
      </a:lvl5pPr>
      <a:lvl6pPr marL="4571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6pPr>
      <a:lvl7pPr marL="914201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7pPr>
      <a:lvl8pPr marL="13713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8pPr>
      <a:lvl9pPr marL="18284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179380" indent="-179380" algn="l" rtl="0" eaLnBrk="0" fontAlgn="base" hangingPunct="0">
        <a:lnSpc>
          <a:spcPct val="110000"/>
        </a:lnSpc>
        <a:spcBef>
          <a:spcPct val="40000"/>
        </a:spcBef>
        <a:spcAft>
          <a:spcPct val="20000"/>
        </a:spcAft>
        <a:buBlip>
          <a:blip r:embed="rId8"/>
        </a:buBlip>
        <a:defRPr sz="1600">
          <a:solidFill>
            <a:srgbClr val="37464E"/>
          </a:solidFill>
          <a:latin typeface="+mn-lt"/>
          <a:ea typeface="ヒラギノ角ゴ Pro W3" charset="0"/>
          <a:cs typeface="+mn-cs"/>
        </a:defRPr>
      </a:lvl1pPr>
      <a:lvl2pPr marL="358760" indent="-176206" algn="l" rtl="0" eaLnBrk="0" fontAlgn="base" hangingPunct="0">
        <a:lnSpc>
          <a:spcPct val="110000"/>
        </a:lnSpc>
        <a:spcBef>
          <a:spcPct val="0"/>
        </a:spcBef>
        <a:spcAft>
          <a:spcPct val="20000"/>
        </a:spcAft>
        <a:buBlip>
          <a:blip r:embed="rId9"/>
        </a:buBlip>
        <a:defRPr sz="1400">
          <a:solidFill>
            <a:srgbClr val="37464E"/>
          </a:solidFill>
          <a:latin typeface="+mn-lt"/>
          <a:ea typeface="Arial" charset="0"/>
          <a:cs typeface="+mn-cs"/>
        </a:defRPr>
      </a:lvl2pPr>
      <a:lvl3pPr marL="1160415" indent="-266688" algn="l" rtl="0" eaLnBrk="0" fontAlgn="base" hangingPunct="0">
        <a:spcBef>
          <a:spcPct val="0"/>
        </a:spcBef>
        <a:spcAft>
          <a:spcPct val="30000"/>
        </a:spcAft>
        <a:buBlip>
          <a:blip r:embed="rId9"/>
        </a:buBlip>
        <a:defRPr sz="2200">
          <a:solidFill>
            <a:schemeClr val="tx1"/>
          </a:solidFill>
          <a:latin typeface="+mn-lt"/>
          <a:ea typeface="Arial" charset="0"/>
          <a:cs typeface="+mn-cs"/>
        </a:defRPr>
      </a:lvl3pPr>
      <a:lvl4pPr marL="1663630" indent="-22700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71601" indent="-22700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29923" indent="-2285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87023" indent="-2285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44123" indent="-2285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901223" indent="-2285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2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0" algn="l" defTabSz="9142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01" algn="l" defTabSz="9142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00" algn="l" defTabSz="9142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00" algn="l" defTabSz="9142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00" algn="l" defTabSz="9142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01" algn="l" defTabSz="9142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01" algn="l" defTabSz="9142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01" algn="l" defTabSz="9142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VAnKrasnykh@rosatom.ru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86967" y="1379936"/>
            <a:ext cx="4627960" cy="13157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-731" algn="ctr">
              <a:defRPr/>
            </a:pPr>
            <a:r>
              <a:rPr lang="ru-RU" sz="4950" dirty="0">
                <a:solidFill>
                  <a:schemeClr val="bg1"/>
                </a:solidFill>
                <a:latin typeface="Myriad Pro Cond" panose="020B0506030403020204" pitchFamily="34" charset="0"/>
              </a:rPr>
              <a:t>ПАМЯТКА</a:t>
            </a:r>
            <a:r>
              <a:rPr lang="ru-RU" sz="4050" dirty="0">
                <a:solidFill>
                  <a:schemeClr val="bg1"/>
                </a:solidFill>
                <a:latin typeface="Myriad Pro Cond" panose="020B0506030403020204" pitchFamily="34" charset="0"/>
              </a:rPr>
              <a:t> </a:t>
            </a:r>
          </a:p>
          <a:p>
            <a:pPr algn="ctr">
              <a:defRPr/>
            </a:pPr>
            <a:r>
              <a:rPr lang="ru-RU" altLang="ru-RU" sz="1500" dirty="0">
                <a:solidFill>
                  <a:schemeClr val="bg1"/>
                </a:solidFill>
                <a:latin typeface="Calibri" panose="020F0502020204030204" pitchFamily="34" charset="0"/>
              </a:rPr>
              <a:t>ДЛЯ </a:t>
            </a:r>
            <a:r>
              <a:rPr lang="ru-RU" altLang="ru-RU" sz="1500" dirty="0" smtClean="0">
                <a:solidFill>
                  <a:schemeClr val="bg1"/>
                </a:solidFill>
                <a:latin typeface="Calibri" panose="020F0502020204030204" pitchFamily="34" charset="0"/>
              </a:rPr>
              <a:t>УЧАСТНИКОВ</a:t>
            </a:r>
            <a:endParaRPr lang="en-US" altLang="ru-RU" sz="15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ru-RU" altLang="ru-RU" sz="1500" dirty="0">
                <a:solidFill>
                  <a:schemeClr val="bg1"/>
                </a:solidFill>
                <a:latin typeface="Calibri" panose="020F0502020204030204" pitchFamily="34" charset="0"/>
              </a:rPr>
              <a:t>ОТРАСЛЕВОЙ ПРОГРАММЫ ПРИЗНАНИЯ</a:t>
            </a:r>
            <a:endParaRPr lang="en-US" altLang="ru-RU" sz="3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Рисунок 7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0D2740E3-F9A2-4EAB-B14D-D6A8AE890A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870" y="2780928"/>
            <a:ext cx="3270154" cy="85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910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C401145-0EBE-49AF-853F-FD44D91FC8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4B58C-A34F-4570-8694-957C8E591721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0243" name="TextBox 3">
            <a:extLst>
              <a:ext uri="{FF2B5EF4-FFF2-40B4-BE49-F238E27FC236}">
                <a16:creationId xmlns:a16="http://schemas.microsoft.com/office/drawing/2014/main" id="{A26D51DF-20DE-4AF8-8459-DD1B0BACA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0545" y="1340557"/>
            <a:ext cx="6512167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900" dirty="0">
                <a:solidFill>
                  <a:schemeClr val="accent6"/>
                </a:solidFill>
                <a:latin typeface="+mn-lt"/>
              </a:rPr>
              <a:t>Для организаций, входящих в дивизион, – секретари конкурсных комиссий дивизиона.  </a:t>
            </a:r>
            <a:br>
              <a:rPr lang="ru-RU" sz="900" dirty="0">
                <a:solidFill>
                  <a:schemeClr val="accent6"/>
                </a:solidFill>
                <a:latin typeface="+mn-lt"/>
              </a:rPr>
            </a:br>
            <a:r>
              <a:rPr lang="ru-RU" sz="900" dirty="0">
                <a:solidFill>
                  <a:schemeClr val="accent6"/>
                </a:solidFill>
                <a:latin typeface="+mn-lt"/>
              </a:rPr>
              <a:t>Для других организаций – секретарь центральной конкурсной и внедивизиональной комиссии.</a:t>
            </a:r>
            <a:endParaRPr lang="ru-RU" altLang="ru-RU" sz="900" dirty="0">
              <a:solidFill>
                <a:schemeClr val="accent6"/>
              </a:solidFill>
              <a:latin typeface="+mn-lt"/>
            </a:endParaRPr>
          </a:p>
          <a:p>
            <a:pPr eaLnBrk="1" hangingPunct="1">
              <a:defRPr/>
            </a:pPr>
            <a:endParaRPr lang="ru-RU" altLang="ru-RU" sz="900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2A6BE22-5A1C-4EB2-880C-F3D7BA422F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543344"/>
              </p:ext>
            </p:extLst>
          </p:nvPr>
        </p:nvGraphicFramePr>
        <p:xfrm>
          <a:off x="548005" y="2254845"/>
          <a:ext cx="5082540" cy="4180662"/>
        </p:xfrm>
        <a:graphic>
          <a:graphicData uri="http://schemas.openxmlformats.org/drawingml/2006/table">
            <a:tbl>
              <a:tblPr/>
              <a:tblGrid>
                <a:gridCol w="1452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7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2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marL="0" marR="0" lvl="0" indent="0" algn="just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Горнорудный </a:t>
                      </a: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Помулева Светлана Александровна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Начальник отдела подбора, обучения и развития</a:t>
                      </a: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(</a:t>
                      </a: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495)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 </a:t>
                      </a: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508-88-08, </a:t>
                      </a:r>
                      <a:r>
                        <a:rPr kumimoji="0" lang="ru-RU" sz="9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вн</a:t>
                      </a: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. 218 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SvAPomuleva@armz.ru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just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Топливная компания </a:t>
                      </a: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 ТВЭЛ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Буева Юлия Вячеславовна</a:t>
                      </a:r>
                    </a:p>
                    <a:p>
                      <a:pPr marL="0" marR="0" lvl="0" indent="0" algn="just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Руководитель направления</a:t>
                      </a: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(495) 988-82-82, </a:t>
                      </a:r>
                      <a:r>
                        <a:rPr kumimoji="0" lang="ru-RU" sz="9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вн</a:t>
                      </a: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. 7217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YVBueva@tvel.ru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  <a:hlinkClick r:id="rId2">
                          <a:extLst>
                            <a:ext uri="{A12FA001-AC4F-418D-AE19-62706E023703}">
                              <ahyp:hlinkClr xmlns=""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Дирекция по ядерному оружейному комплексу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Красных Виталий Анатольевич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Советник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(499) 949-49-41, вн. </a:t>
                      </a: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4941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VAnKrasnykh@rosatom.ru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Экологические решения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Баландова Лилия Анатольевна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Руководитель направления</a:t>
                      </a: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(495) 139-16-60, </a:t>
                      </a:r>
                      <a:r>
                        <a:rPr kumimoji="0" lang="ru-RU" sz="9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вн</a:t>
                      </a: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. 119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LiABalandova@rosatom.ru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just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Инжиниринговый </a:t>
                      </a: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Брынкина Татьяна Николаевна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  <a:p>
                      <a:pPr marL="0" marR="0" lvl="0" indent="0" algn="just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Эксперт</a:t>
                      </a: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(495) 737-90-37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t.brynkina@ase-ec.ru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just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Электроэнергетический </a:t>
                      </a: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Русакова Елена Александровна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900" kern="120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Руководитель проекта группы управления вовлеченностью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(495) 783-01-43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,</a:t>
                      </a: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 </a:t>
                      </a:r>
                      <a:r>
                        <a:rPr kumimoji="0" lang="ru-RU" sz="9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вн</a:t>
                      </a: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.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 </a:t>
                      </a: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1545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rusakova-ea@rosenergoatom.ru </a:t>
                      </a:r>
                      <a:endParaRPr kumimoji="0" lang="ru-RU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just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Научный блок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Слепухина Юлия Александровна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Руководитель направления</a:t>
                      </a: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(499) 558-10-25, </a:t>
                      </a:r>
                      <a:r>
                        <a:rPr kumimoji="0" lang="ru-RU" sz="9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вн</a:t>
                      </a: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. 6901</a:t>
                      </a: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 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yaslepukhina@rosatom.ru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just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Машиностроительный </a:t>
                      </a: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Калинина Дина Александровна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Руководитель направления</a:t>
                      </a: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(495) 668-20-93, 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 </a:t>
                      </a:r>
                      <a:r>
                        <a:rPr kumimoji="0" lang="ru-RU" sz="9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вн</a:t>
                      </a: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.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 </a:t>
                      </a: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1305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DAKalinina@aem-group.ru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just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Дирекция 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C</a:t>
                      </a:r>
                      <a:r>
                        <a:rPr kumimoji="0" lang="ru-RU" sz="9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еверного</a:t>
                      </a: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 морского пути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Зубкова Мария Александровна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Советник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(499) 949-24-29, </a:t>
                      </a:r>
                      <a:r>
                        <a:rPr kumimoji="0" lang="ru-RU" sz="9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вн</a:t>
                      </a: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. 2429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MaAZubkova@rosatom.ru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96330"/>
                  </a:ext>
                </a:extLst>
              </a:tr>
            </a:tbl>
          </a:graphicData>
        </a:graphic>
      </p:graphicFrame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9A65FC95-5041-40D6-9A4A-675805627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" y="1418908"/>
            <a:ext cx="2348720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5pPr>
            <a:lvl6pPr marL="45711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6pPr>
            <a:lvl7pPr marL="91423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7pPr>
            <a:lvl8pPr marL="1371358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8pPr>
            <a:lvl9pPr marL="1828477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en-US" kern="0" dirty="0">
                <a:solidFill>
                  <a:srgbClr val="7A848A"/>
                </a:solidFill>
              </a:rPr>
              <a:t>КУРАТОРЫ КОНКУРСА</a:t>
            </a: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83BDEE92-CDF8-496E-90F5-E26268FEE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" y="1952699"/>
            <a:ext cx="5124274" cy="302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5pPr>
            <a:lvl6pPr marL="45711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6pPr>
            <a:lvl7pPr marL="91423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7pPr>
            <a:lvl8pPr marL="1371358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8pPr>
            <a:lvl9pPr marL="1828477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100" dirty="0">
                <a:solidFill>
                  <a:schemeClr val="accent6"/>
                </a:solidFill>
                <a:ea typeface="HiddenHorzOCR"/>
                <a:cs typeface="HiddenHorzOCR"/>
              </a:rPr>
              <a:t>СЕКРЕТАРИ КОНКУРСНЫХ КОМИССИЙ В ДИВИЗИОНАХ</a:t>
            </a:r>
            <a:endParaRPr lang="ru-RU" altLang="ru-RU" sz="1100" dirty="0">
              <a:solidFill>
                <a:schemeClr val="accent6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14CCB417-6D49-4B12-8F91-635AAF62A2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314258"/>
              </p:ext>
            </p:extLst>
          </p:nvPr>
        </p:nvGraphicFramePr>
        <p:xfrm>
          <a:off x="5867799" y="2429674"/>
          <a:ext cx="3672840" cy="1001994"/>
        </p:xfrm>
        <a:graphic>
          <a:graphicData uri="http://schemas.openxmlformats.org/drawingml/2006/table">
            <a:tbl>
              <a:tblPr/>
              <a:tblGrid>
                <a:gridCol w="19744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8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 charset="0"/>
                        </a:rPr>
                        <a:t>Быкова Маргарита</a:t>
                      </a: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 charset="0"/>
                        </a:rPr>
                        <a:t> </a:t>
                      </a:r>
                      <a:r>
                        <a:rPr kumimoji="0" lang="ru-R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 charset="0"/>
                        </a:rPr>
                        <a:t>Вячеславовна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 charset="0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 charset="0"/>
                        </a:rPr>
                        <a:t>Руководитель проекта 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 charset="0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 charset="0"/>
                        </a:rPr>
                        <a:t>Госкорпорация «Росатом 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 W3" charset="0"/>
                        <a:cs typeface="Times New Roman" charset="0"/>
                      </a:endParaRP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 charset="0"/>
                      </a:endParaRPr>
                    </a:p>
                    <a:p>
                      <a:pPr marL="0" marR="0" lvl="0" indent="0" algn="just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 charset="0"/>
                        </a:rPr>
                        <a:t>(499) 949-49-02, вн. 4902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 charset="0"/>
                      </a:endParaRPr>
                    </a:p>
                    <a:p>
                      <a:pPr marL="0" marR="0" lvl="0" indent="0" algn="just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HiddenHorzOCR" charset="0"/>
                          <a:cs typeface="Times New Roman" charset="0"/>
                        </a:rPr>
                        <a:t>konkurs@rosatom.ru</a:t>
                      </a:r>
                      <a:endParaRPr kumimoji="0" 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HiddenHorzOCR" charset="0"/>
                        <a:cs typeface="Times New Roman" charset="0"/>
                      </a:endParaRPr>
                    </a:p>
                  </a:txBody>
                  <a:tcPr marL="74291" marR="74291" marT="36177" marB="3617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BB472FEE-EFDC-4D07-BFB1-6C2ECD803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1831" y="1980412"/>
            <a:ext cx="3778347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5pPr>
            <a:lvl6pPr marL="45711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6pPr>
            <a:lvl7pPr marL="91423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7pPr>
            <a:lvl8pPr marL="1371358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8pPr>
            <a:lvl9pPr marL="1828477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100" dirty="0">
                <a:solidFill>
                  <a:schemeClr val="accent6"/>
                </a:solidFill>
              </a:rPr>
              <a:t>СЕКРЕТАРЬ ЦЕНТРАЛЬНОЙ КОНКУРСНОЙ И</a:t>
            </a:r>
            <a:r>
              <a:rPr lang="en-US" altLang="ru-RU" sz="1100" dirty="0">
                <a:solidFill>
                  <a:schemeClr val="accent6"/>
                </a:solidFill>
              </a:rPr>
              <a:t> </a:t>
            </a:r>
            <a:r>
              <a:rPr lang="ru-RU" altLang="ru-RU" sz="1100" dirty="0">
                <a:solidFill>
                  <a:schemeClr val="accent6"/>
                </a:solidFill>
              </a:rPr>
              <a:t>ВНЕДИВИЗИОНАЛЬНОЙ КОМИССИИ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14CCB417-6D49-4B12-8F91-635AAF62A2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639426"/>
              </p:ext>
            </p:extLst>
          </p:nvPr>
        </p:nvGraphicFramePr>
        <p:xfrm>
          <a:off x="5863010" y="4183365"/>
          <a:ext cx="3672840" cy="620994"/>
        </p:xfrm>
        <a:graphic>
          <a:graphicData uri="http://schemas.openxmlformats.org/drawingml/2006/table">
            <a:tbl>
              <a:tblPr/>
              <a:tblGrid>
                <a:gridCol w="19744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8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Красных Виталий Анатольевич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Советник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Госкорпорация</a:t>
                      </a: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 «Росатом»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(499) 949-49-41, вн. 4941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VAnKrasnykh@rosatom.ru</a:t>
                      </a: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74291" marR="74291" marT="36177" marB="3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BB472FEE-EFDC-4D07-BFB1-6C2ECD803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7043" y="3539547"/>
            <a:ext cx="3778347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5pPr>
            <a:lvl6pPr marL="45711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6pPr>
            <a:lvl7pPr marL="91423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7pPr>
            <a:lvl8pPr marL="1371358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8pPr>
            <a:lvl9pPr marL="1828477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100" dirty="0">
                <a:solidFill>
                  <a:schemeClr val="accent6"/>
                </a:solidFill>
              </a:rPr>
              <a:t>СЕКРЕТАРЬ </a:t>
            </a:r>
            <a:r>
              <a:rPr lang="ru-RU" altLang="ru-RU" sz="1100" dirty="0" smtClean="0">
                <a:solidFill>
                  <a:schemeClr val="accent6"/>
                </a:solidFill>
              </a:rPr>
              <a:t>КОНКУРСНОЙ КОМИССИИ ДЛЯ РАССМОТРЕНИЯ ЗАЯВОК, СОДЕРЖАЩИХ СВЕДЕНИЯ, СОСТАВЛЯЮЩИЕ ГОСУДАРСТВЕННУЮ ТАЙНУ</a:t>
            </a:r>
            <a:endParaRPr lang="ru-RU" altLang="ru-RU" sz="11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67606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EF63BB49-1477-424C-B7BC-4517CE266ACC}"/>
              </a:ext>
            </a:extLst>
          </p:cNvPr>
          <p:cNvSpPr txBox="1">
            <a:spLocks/>
          </p:cNvSpPr>
          <p:nvPr/>
        </p:nvSpPr>
        <p:spPr bwMode="auto">
          <a:xfrm>
            <a:off x="5240339" y="5447166"/>
            <a:ext cx="4285297" cy="75961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5pPr>
            <a:lvl6pPr marL="45711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6pPr>
            <a:lvl7pPr marL="91423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7pPr>
            <a:lvl8pPr marL="1371358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8pPr>
            <a:lvl9pPr marL="1828477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u-RU" sz="1015" dirty="0">
                <a:solidFill>
                  <a:schemeClr val="accent6"/>
                </a:solidFill>
                <a:latin typeface="+mn-lt"/>
              </a:rPr>
              <a:t>В случае возникновения вопросов, на которые вам не смогли ответить, пожалуйста, обращайтесь к куратору проекта в отрасли Быковой Маргарите Вячеславовне по адресу </a:t>
            </a:r>
            <a:r>
              <a:rPr lang="ru-RU" sz="1015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</a:rPr>
              <a:t>konkurs@rosatom.ru </a:t>
            </a:r>
            <a:r>
              <a:rPr lang="ru-RU" sz="1015" dirty="0">
                <a:solidFill>
                  <a:schemeClr val="accent6"/>
                </a:solidFill>
                <a:latin typeface="+mn-lt"/>
              </a:rPr>
              <a:t>или по тел. 8-499-949-49-02.</a:t>
            </a:r>
          </a:p>
          <a:p>
            <a:pPr>
              <a:defRPr/>
            </a:pPr>
            <a:endParaRPr lang="ru-RU" sz="1015" i="1" u="sng" kern="0" dirty="0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F92EB6C8-E57C-438C-9BB6-AA47E6F90A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1825" y="1573532"/>
            <a:ext cx="5124274" cy="414703"/>
          </a:xfrm>
        </p:spPr>
        <p:txBody>
          <a:bodyPr anchor="t"/>
          <a:lstStyle/>
          <a:p>
            <a:r>
              <a:rPr lang="ru-RU" altLang="en-US" dirty="0">
                <a:solidFill>
                  <a:srgbClr val="7A848A"/>
                </a:solidFill>
              </a:rPr>
              <a:t>ПЕРЕЧЕНЬ ДОКУМЕНТОВ </a:t>
            </a:r>
            <a:br>
              <a:rPr lang="ru-RU" altLang="en-US" dirty="0">
                <a:solidFill>
                  <a:srgbClr val="7A848A"/>
                </a:solidFill>
              </a:rPr>
            </a:br>
            <a:r>
              <a:rPr lang="ru-RU" altLang="en-US" dirty="0">
                <a:solidFill>
                  <a:srgbClr val="7A848A"/>
                </a:solidFill>
              </a:rPr>
              <a:t>ДЛЯ УЧАСТИЯ В КОНКУРСЕ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1D7CAC8-094C-4E32-AAF4-214097B152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4B58C-A34F-4570-8694-957C8E591721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12" name="Прямоугольник 14">
            <a:extLst>
              <a:ext uri="{FF2B5EF4-FFF2-40B4-BE49-F238E27FC236}">
                <a16:creationId xmlns:a16="http://schemas.microsoft.com/office/drawing/2014/main" id="{12E47CDC-7065-492C-BF3E-DB33DB384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1551" y="2177683"/>
            <a:ext cx="4112624" cy="206723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1385"/>
              </a:lnSpc>
              <a:defRPr/>
            </a:pPr>
            <a:r>
              <a:rPr lang="ru-RU" altLang="ru-RU" sz="1015" dirty="0">
                <a:solidFill>
                  <a:schemeClr val="accent6"/>
                </a:solidFill>
              </a:rPr>
              <a:t>ЗАЯВКИ ДЛЯ УЧАСТИЯ В КОНКУРСЕ МОЖНО НАЙТИ:</a:t>
            </a:r>
            <a:endParaRPr lang="en-US" altLang="ru-RU" sz="1015" dirty="0">
              <a:solidFill>
                <a:schemeClr val="accent6"/>
              </a:solidFill>
            </a:endParaRPr>
          </a:p>
          <a:p>
            <a:pPr>
              <a:lnSpc>
                <a:spcPts val="1385"/>
              </a:lnSpc>
              <a:defRPr/>
            </a:pPr>
            <a:endParaRPr lang="en-US" altLang="ru-RU" sz="1015" dirty="0">
              <a:solidFill>
                <a:srgbClr val="B9A657"/>
              </a:solidFill>
            </a:endParaRPr>
          </a:p>
          <a:p>
            <a:pPr marL="316531" indent="-316531">
              <a:lnSpc>
                <a:spcPts val="1385"/>
              </a:lnSpc>
              <a:buFont typeface="+mj-lt"/>
              <a:buAutoNum type="arabicPeriod"/>
              <a:defRPr/>
            </a:pPr>
            <a:r>
              <a:rPr lang="ru-RU" sz="1015" dirty="0">
                <a:solidFill>
                  <a:srgbClr val="002060"/>
                </a:solidFill>
                <a:cs typeface="Arial" charset="0"/>
              </a:rPr>
              <a:t>У ответственных секретарей конкурсных комиссий в службах управления персоналом организаций отрасли</a:t>
            </a:r>
          </a:p>
          <a:p>
            <a:pPr marL="316531" indent="-316531">
              <a:lnSpc>
                <a:spcPts val="1385"/>
              </a:lnSpc>
              <a:buFont typeface="+mj-lt"/>
              <a:buAutoNum type="arabicPeriod"/>
              <a:defRPr/>
            </a:pPr>
            <a:r>
              <a:rPr lang="ru-RU" sz="1015" dirty="0">
                <a:solidFill>
                  <a:srgbClr val="002060"/>
                </a:solidFill>
                <a:cs typeface="Arial" charset="0"/>
              </a:rPr>
              <a:t>На сайтах и внутренних порталах организаций отрасли </a:t>
            </a:r>
          </a:p>
          <a:p>
            <a:pPr marL="316531" indent="-316531">
              <a:lnSpc>
                <a:spcPts val="1385"/>
              </a:lnSpc>
              <a:buFont typeface="+mj-lt"/>
              <a:buAutoNum type="arabicPeriod"/>
              <a:defRPr/>
            </a:pPr>
            <a:r>
              <a:rPr lang="ru-RU" sz="1015" dirty="0">
                <a:solidFill>
                  <a:srgbClr val="002060"/>
                </a:solidFill>
                <a:cs typeface="Arial" charset="0"/>
              </a:rPr>
              <a:t>На портале «Страна Росатом» в разделе «Человек года Росатома» </a:t>
            </a:r>
          </a:p>
          <a:p>
            <a:pPr marL="316531" indent="-316531">
              <a:lnSpc>
                <a:spcPts val="1385"/>
              </a:lnSpc>
              <a:buFont typeface="+mj-lt"/>
              <a:buAutoNum type="arabicPeriod"/>
              <a:defRPr/>
            </a:pPr>
            <a:r>
              <a:rPr lang="ru-RU" sz="1015" dirty="0">
                <a:solidFill>
                  <a:srgbClr val="002060"/>
                </a:solidFill>
                <a:cs typeface="Arial" charset="0"/>
              </a:rPr>
              <a:t>На </a:t>
            </a:r>
            <a:r>
              <a:rPr lang="ru-RU" sz="1015" dirty="0" smtClean="0">
                <a:solidFill>
                  <a:srgbClr val="002060"/>
                </a:solidFill>
                <a:cs typeface="Arial" charset="0"/>
              </a:rPr>
              <a:t>сайтах </a:t>
            </a:r>
            <a:r>
              <a:rPr lang="ru-RU" sz="1015" dirty="0">
                <a:solidFill>
                  <a:srgbClr val="002060"/>
                </a:solidFill>
                <a:cs typeface="Arial" charset="0"/>
              </a:rPr>
              <a:t>«Академии Росатома» rosatom-academy.ru и Госкорпорации «Росатом» rosatom.ru </a:t>
            </a:r>
          </a:p>
          <a:p>
            <a:pPr>
              <a:lnSpc>
                <a:spcPts val="1385"/>
              </a:lnSpc>
              <a:defRPr/>
            </a:pPr>
            <a:endParaRPr lang="ru-RU" altLang="ru-RU" sz="1015" dirty="0">
              <a:solidFill>
                <a:srgbClr val="B9A657"/>
              </a:solidFill>
            </a:endParaRPr>
          </a:p>
          <a:p>
            <a:pPr>
              <a:lnSpc>
                <a:spcPts val="1385"/>
              </a:lnSpc>
              <a:defRPr/>
            </a:pPr>
            <a:endParaRPr lang="ru-RU" sz="1015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A68E89-077D-4913-8074-9535C7374831}"/>
              </a:ext>
            </a:extLst>
          </p:cNvPr>
          <p:cNvSpPr txBox="1"/>
          <p:nvPr/>
        </p:nvSpPr>
        <p:spPr>
          <a:xfrm>
            <a:off x="631826" y="2158034"/>
            <a:ext cx="420687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16531" indent="-316531">
              <a:lnSpc>
                <a:spcPts val="1385"/>
              </a:lnSpc>
              <a:buFontTx/>
              <a:buAutoNum type="arabicPeriod"/>
              <a:defRPr/>
            </a:pPr>
            <a:r>
              <a:rPr lang="ru-RU" sz="1015" dirty="0">
                <a:solidFill>
                  <a:srgbClr val="002060"/>
                </a:solidFill>
                <a:cs typeface="Arial" charset="0"/>
              </a:rPr>
              <a:t>Заявка </a:t>
            </a:r>
            <a:endParaRPr lang="en-US" sz="1015" dirty="0" smtClean="0">
              <a:solidFill>
                <a:srgbClr val="002060"/>
              </a:solidFill>
              <a:cs typeface="Arial" charset="0"/>
            </a:endParaRPr>
          </a:p>
          <a:p>
            <a:pPr marL="316531" indent="-316531">
              <a:lnSpc>
                <a:spcPts val="1385"/>
              </a:lnSpc>
              <a:buFontTx/>
              <a:buAutoNum type="arabicPeriod"/>
              <a:defRPr/>
            </a:pPr>
            <a:r>
              <a:rPr lang="ru-RU" sz="1015" dirty="0" smtClean="0">
                <a:solidFill>
                  <a:srgbClr val="002060"/>
                </a:solidFill>
                <a:cs typeface="Arial" charset="0"/>
              </a:rPr>
              <a:t>Фото </a:t>
            </a:r>
            <a:r>
              <a:rPr lang="ru-RU" sz="1015" dirty="0">
                <a:solidFill>
                  <a:srgbClr val="002060"/>
                </a:solidFill>
                <a:cs typeface="Arial" charset="0"/>
              </a:rPr>
              <a:t>размером не менее 20 Мб </a:t>
            </a:r>
            <a:endParaRPr lang="en-US" sz="1015" dirty="0" smtClean="0">
              <a:solidFill>
                <a:srgbClr val="002060"/>
              </a:solidFill>
              <a:cs typeface="Arial" charset="0"/>
            </a:endParaRPr>
          </a:p>
          <a:p>
            <a:pPr marL="316531" indent="-316531">
              <a:lnSpc>
                <a:spcPts val="1385"/>
              </a:lnSpc>
              <a:buFontTx/>
              <a:buAutoNum type="arabicPeriod"/>
              <a:defRPr/>
            </a:pPr>
            <a:r>
              <a:rPr lang="ru-RU" sz="1015" dirty="0" smtClean="0">
                <a:solidFill>
                  <a:srgbClr val="002060"/>
                </a:solidFill>
                <a:cs typeface="Arial" charset="0"/>
              </a:rPr>
              <a:t>Описание </a:t>
            </a:r>
            <a:r>
              <a:rPr lang="ru-RU" sz="1015" dirty="0">
                <a:solidFill>
                  <a:srgbClr val="002060"/>
                </a:solidFill>
                <a:cs typeface="Arial" charset="0"/>
              </a:rPr>
              <a:t>достижения кандидата / кандидатов для бюллетеня конкурсной комиссии / буклета объёмом до 420 знаков, включая пробелы; прямая речь – 80-83 знака, включая пробелы </a:t>
            </a:r>
            <a:endParaRPr lang="en-US" sz="1015" dirty="0" smtClean="0">
              <a:solidFill>
                <a:srgbClr val="002060"/>
              </a:solidFill>
              <a:cs typeface="Arial" charset="0"/>
            </a:endParaRPr>
          </a:p>
          <a:p>
            <a:pPr marL="316531" indent="-316531">
              <a:lnSpc>
                <a:spcPts val="1385"/>
              </a:lnSpc>
              <a:buFontTx/>
              <a:buAutoNum type="arabicPeriod"/>
              <a:defRPr/>
            </a:pPr>
            <a:r>
              <a:rPr lang="ru-RU" sz="1015" dirty="0" smtClean="0">
                <a:solidFill>
                  <a:srgbClr val="002060"/>
                </a:solidFill>
                <a:cs typeface="Arial" charset="0"/>
              </a:rPr>
              <a:t>Краткое </a:t>
            </a:r>
            <a:r>
              <a:rPr lang="ru-RU" sz="1015" dirty="0">
                <a:solidFill>
                  <a:srgbClr val="002060"/>
                </a:solidFill>
                <a:cs typeface="Arial" charset="0"/>
              </a:rPr>
              <a:t>описание достижения кандидата / кандидатов для постеров объёмом до 150-200 знаков с пробелами, 1-2 предложения </a:t>
            </a:r>
            <a:endParaRPr lang="en-US" sz="1015" dirty="0" smtClean="0">
              <a:solidFill>
                <a:srgbClr val="002060"/>
              </a:solidFill>
              <a:cs typeface="Arial" charset="0"/>
            </a:endParaRPr>
          </a:p>
          <a:p>
            <a:pPr marL="316531" indent="-316531">
              <a:lnSpc>
                <a:spcPts val="1385"/>
              </a:lnSpc>
              <a:buFontTx/>
              <a:buAutoNum type="arabicPeriod"/>
              <a:defRPr/>
            </a:pPr>
            <a:r>
              <a:rPr lang="ru-RU" sz="1015" dirty="0" smtClean="0">
                <a:solidFill>
                  <a:srgbClr val="002060"/>
                </a:solidFill>
                <a:cs typeface="Arial" charset="0"/>
              </a:rPr>
              <a:t>Согласие </a:t>
            </a:r>
            <a:r>
              <a:rPr lang="ru-RU" sz="1015" dirty="0">
                <a:solidFill>
                  <a:srgbClr val="002060"/>
                </a:solidFill>
                <a:cs typeface="Arial" charset="0"/>
              </a:rPr>
              <a:t>на обработку персональных данных и их размещение в СМИ атомной </a:t>
            </a:r>
            <a:r>
              <a:rPr lang="ru-RU" sz="1015" dirty="0" smtClean="0">
                <a:solidFill>
                  <a:srgbClr val="002060"/>
                </a:solidFill>
                <a:cs typeface="Arial" charset="0"/>
              </a:rPr>
              <a:t>отрасли</a:t>
            </a:r>
            <a:endParaRPr lang="en-US" sz="1015" dirty="0" smtClean="0">
              <a:solidFill>
                <a:srgbClr val="002060"/>
              </a:solidFill>
              <a:cs typeface="Arial" charset="0"/>
            </a:endParaRPr>
          </a:p>
          <a:p>
            <a:pPr>
              <a:lnSpc>
                <a:spcPts val="1385"/>
              </a:lnSpc>
              <a:defRPr/>
            </a:pPr>
            <a:endParaRPr lang="ru-RU" sz="1015" dirty="0">
              <a:solidFill>
                <a:srgbClr val="00206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32848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678705B-713E-4AF6-A375-38F697A006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87561" y="-35074"/>
            <a:ext cx="9982409" cy="7064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7281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b-default">
  <a:themeElements>
    <a:clrScheme name="Другая 2">
      <a:dk1>
        <a:srgbClr val="4595D1"/>
      </a:dk1>
      <a:lt1>
        <a:srgbClr val="FFFFFF"/>
      </a:lt1>
      <a:dk2>
        <a:srgbClr val="FFFFFF"/>
      </a:dk2>
      <a:lt2>
        <a:srgbClr val="FFC000"/>
      </a:lt2>
      <a:accent1>
        <a:srgbClr val="4595D1"/>
      </a:accent1>
      <a:accent2>
        <a:srgbClr val="003274"/>
      </a:accent2>
      <a:accent3>
        <a:srgbClr val="FF0000"/>
      </a:accent3>
      <a:accent4>
        <a:srgbClr val="0070C0"/>
      </a:accent4>
      <a:accent5>
        <a:srgbClr val="E9CF61"/>
      </a:accent5>
      <a:accent6>
        <a:srgbClr val="002C68"/>
      </a:accent6>
      <a:hlink>
        <a:srgbClr val="045FA3"/>
      </a:hlink>
      <a:folHlink>
        <a:srgbClr val="6CAEDF"/>
      </a:folHlink>
    </a:clrScheme>
    <a:fontScheme name="Другая 6">
      <a:majorFont>
        <a:latin typeface="Myriad Pro"/>
        <a:ea typeface=""/>
        <a:cs typeface="Arial"/>
      </a:majorFont>
      <a:minorFont>
        <a:latin typeface="Myriad Pro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-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2">
        <a:dk1>
          <a:srgbClr val="414142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36363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3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5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8E5"/>
        </a:accent5>
        <a:accent6>
          <a:srgbClr val="002C68"/>
        </a:accent6>
        <a:hlink>
          <a:srgbClr val="045FA3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4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6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9E5"/>
        </a:accent5>
        <a:accent6>
          <a:srgbClr val="002C68"/>
        </a:accent6>
        <a:hlink>
          <a:srgbClr val="025EA1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5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6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7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37D07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8BF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372</Words>
  <Application>Microsoft Office PowerPoint</Application>
  <PresentationFormat>Лист A4 (210x297 мм)</PresentationFormat>
  <Paragraphs>80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Arial</vt:lpstr>
      <vt:lpstr>Calibri</vt:lpstr>
      <vt:lpstr>HiddenHorzOCR</vt:lpstr>
      <vt:lpstr>Myriad Pro</vt:lpstr>
      <vt:lpstr>Myriad Pro Cond</vt:lpstr>
      <vt:lpstr>Times New Roman</vt:lpstr>
      <vt:lpstr>ヒラギノ角ゴ Pro W3</vt:lpstr>
      <vt:lpstr>2_b-default</vt:lpstr>
      <vt:lpstr>Презентация PowerPoint</vt:lpstr>
      <vt:lpstr>Презентация PowerPoint</vt:lpstr>
      <vt:lpstr>ПЕРЕЧЕНЬ ДОКУМЕНТОВ  ДЛЯ УЧАСТИЯ В КОНКУРСЕ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нужно для участия в конкурсе</dc:title>
  <dc:creator>Admin</dc:creator>
  <cp:lastModifiedBy>Квас Роман Олегович</cp:lastModifiedBy>
  <cp:revision>30</cp:revision>
  <dcterms:created xsi:type="dcterms:W3CDTF">2016-12-06T12:05:46Z</dcterms:created>
  <dcterms:modified xsi:type="dcterms:W3CDTF">2021-01-27T14:40:44Z</dcterms:modified>
</cp:coreProperties>
</file>