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510473" r:id="rId4"/>
  </p:sldMasterIdLst>
  <p:notesMasterIdLst>
    <p:notesMasterId r:id="rId9"/>
  </p:notesMasterIdLst>
  <p:handoutMasterIdLst>
    <p:handoutMasterId r:id="rId10"/>
  </p:handoutMasterIdLst>
  <p:sldIdLst>
    <p:sldId id="1474" r:id="rId5"/>
    <p:sldId id="1473" r:id="rId6"/>
    <p:sldId id="1477" r:id="rId7"/>
    <p:sldId id="1478" r:id="rId8"/>
  </p:sldIdLst>
  <p:sldSz cx="9906000" cy="6858000" type="A4"/>
  <p:notesSz cx="6797675" cy="9926638"/>
  <p:embeddedFontLst>
    <p:embeddedFont>
      <p:font typeface="Myriad Pro" panose="020B0503030403020204" charset="0"/>
      <p:regular r:id="rId11"/>
      <p:bold r:id="rId12"/>
      <p:italic r:id="rId13"/>
      <p:boldItalic r:id="rId14"/>
    </p:embeddedFont>
    <p:embeddedFont>
      <p:font typeface="MS PGothic" panose="020B0600070205080204" pitchFamily="34" charset="-128"/>
      <p:regular r:id="rId15"/>
    </p:embeddedFont>
  </p:embeddedFontLst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13" userDrawn="1">
          <p15:clr>
            <a:srgbClr val="A4A3A4"/>
          </p15:clr>
        </p15:guide>
        <p15:guide id="3" pos="398" userDrawn="1">
          <p15:clr>
            <a:srgbClr val="A4A3A4"/>
          </p15:clr>
        </p15:guide>
        <p15:guide id="4" pos="5842" userDrawn="1">
          <p15:clr>
            <a:srgbClr val="A4A3A4"/>
          </p15:clr>
        </p15:guide>
        <p15:guide id="5" pos="3301" userDrawn="1">
          <p15:clr>
            <a:srgbClr val="A4A3A4"/>
          </p15:clr>
        </p15:guide>
        <p15:guide id="6" pos="2939" userDrawn="1">
          <p15:clr>
            <a:srgbClr val="A4A3A4"/>
          </p15:clr>
        </p15:guide>
        <p15:guide id="7" orient="horz" pos="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A848A"/>
    <a:srgbClr val="B9A657"/>
    <a:srgbClr val="002060"/>
    <a:srgbClr val="BFBFBF"/>
    <a:srgbClr val="4595D1"/>
    <a:srgbClr val="F2F2F2"/>
    <a:srgbClr val="184836"/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914" autoAdjust="0"/>
  </p:normalViewPr>
  <p:slideViewPr>
    <p:cSldViewPr snapToGrid="0">
      <p:cViewPr varScale="1">
        <p:scale>
          <a:sx n="86" d="100"/>
          <a:sy n="86" d="100"/>
        </p:scale>
        <p:origin x="1386" y="90"/>
      </p:cViewPr>
      <p:guideLst>
        <p:guide orient="horz" pos="3974"/>
        <p:guide pos="13"/>
        <p:guide pos="398"/>
        <p:guide pos="5842"/>
        <p:guide pos="3301"/>
        <p:guide pos="2939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EB337AD-B223-4FB2-BF52-1039B0FC57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6" rIns="90554" bIns="45276" numCol="1" anchor="t" anchorCtr="0" compatLnSpc="1">
            <a:prstTxWarp prst="textNoShape">
              <a:avLst/>
            </a:prstTxWarp>
          </a:bodyPr>
          <a:lstStyle>
            <a:lvl1pPr defTabSz="905785" eaLnBrk="1" hangingPunct="1">
              <a:defRPr sz="1200" b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7E07E8-7143-4AA1-8AAF-1F12515AE9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6" rIns="90554" bIns="45276" numCol="1" anchor="t" anchorCtr="0" compatLnSpc="1">
            <a:prstTxWarp prst="textNoShape">
              <a:avLst/>
            </a:prstTxWarp>
          </a:bodyPr>
          <a:lstStyle>
            <a:lvl1pPr algn="r" defTabSz="905785" eaLnBrk="1" hangingPunct="1">
              <a:defRPr sz="1200" b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E5283B7-C2BC-408B-9EC1-EE6B92B989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6" rIns="90554" bIns="45276" numCol="1" anchor="b" anchorCtr="0" compatLnSpc="1">
            <a:prstTxWarp prst="textNoShape">
              <a:avLst/>
            </a:prstTxWarp>
          </a:bodyPr>
          <a:lstStyle>
            <a:lvl1pPr defTabSz="905785" eaLnBrk="1" hangingPunct="1">
              <a:defRPr sz="1200" b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9A7CB8A-D7EF-4890-8627-5388B1CDF1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4" tIns="45276" rIns="90554" bIns="45276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F5AF24-1FCA-4565-B208-E32488D12A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5016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3436444-04F6-4FB2-81D7-3CC6C4DA9C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73" tIns="44536" rIns="89073" bIns="44536" numCol="1" anchor="t" anchorCtr="0" compatLnSpc="1">
            <a:prstTxWarp prst="textNoShape">
              <a:avLst/>
            </a:prstTxWarp>
          </a:bodyPr>
          <a:lstStyle>
            <a:lvl1pPr defTabSz="890141" eaLnBrk="1" hangingPunct="1">
              <a:defRPr sz="1200" b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8D9DC4D-A10C-4025-A7A8-5B62D3563B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65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73" tIns="44536" rIns="89073" bIns="44536" numCol="1" anchor="t" anchorCtr="0" compatLnSpc="1">
            <a:prstTxWarp prst="textNoShape">
              <a:avLst/>
            </a:prstTxWarp>
          </a:bodyPr>
          <a:lstStyle>
            <a:lvl1pPr algn="r" defTabSz="890141" eaLnBrk="1" hangingPunct="1">
              <a:defRPr sz="1200" b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C777B2D-49EA-44BD-88F5-FB42B2187B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8338" y="733425"/>
            <a:ext cx="5413375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323239A-9F93-4FFD-8755-5FAC6D32B2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25988"/>
            <a:ext cx="4967287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73" tIns="44536" rIns="89073" bIns="445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EC3D05AB-8503-439B-B3E8-B97DA75D70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654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73" tIns="44536" rIns="89073" bIns="44536" numCol="1" anchor="b" anchorCtr="0" compatLnSpc="1">
            <a:prstTxWarp prst="textNoShape">
              <a:avLst/>
            </a:prstTxWarp>
          </a:bodyPr>
          <a:lstStyle>
            <a:lvl1pPr defTabSz="890141" eaLnBrk="1" hangingPunct="1">
              <a:defRPr sz="1200" b="1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0CF188C-136C-4A87-97AB-0F332B5BF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50388"/>
            <a:ext cx="29654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73" tIns="44536" rIns="89073" bIns="44536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1E3014-49DA-4D2E-AFF0-B997B459F3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758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4B7393C-D511-42E3-8491-77CFFDE95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C3944DD9-510C-4EB3-9FD3-47C4147F7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234066F-712A-43AA-ADD5-6AA36C12E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9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 defTabSz="889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89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89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890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89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8DA52D-133C-4218-9EC6-36C65DE9BE43}" type="slidenum">
              <a:rPr lang="ru-RU" altLang="ru-RU" smtClean="0">
                <a:cs typeface="ヒラギノ角ゴ Pro W3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67418" y="1297441"/>
            <a:ext cx="5402263" cy="44926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328254" indent="-328254">
              <a:lnSpc>
                <a:spcPts val="2100"/>
              </a:lnSpc>
              <a:spcAft>
                <a:spcPts val="600"/>
              </a:spcAft>
              <a:defRPr/>
            </a:pPr>
            <a:r>
              <a:rPr lang="ru-RU" b="0" kern="0" dirty="0">
                <a:solidFill>
                  <a:srgbClr val="7A848A"/>
                </a:solidFill>
                <a:cs typeface="Arial"/>
              </a:rPr>
              <a:t>3.1 Образец: </a:t>
            </a:r>
            <a:r>
              <a:rPr lang="en-US" kern="0" dirty="0">
                <a:solidFill>
                  <a:srgbClr val="7A848A"/>
                </a:solidFill>
                <a:cs typeface="Arial"/>
              </a:rPr>
              <a:t/>
            </a:r>
            <a:br>
              <a:rPr lang="en-US" kern="0" dirty="0">
                <a:solidFill>
                  <a:srgbClr val="7A848A"/>
                </a:solidFill>
                <a:cs typeface="Arial"/>
              </a:rPr>
            </a:br>
            <a:r>
              <a:rPr lang="ru-RU" kern="0" dirty="0">
                <a:solidFill>
                  <a:srgbClr val="7A848A"/>
                </a:solidFill>
                <a:cs typeface="Arial"/>
              </a:rPr>
              <a:t>заголовка</a:t>
            </a:r>
            <a:endParaRPr lang="ru-RU" altLang="ru-RU" kern="0" dirty="0">
              <a:solidFill>
                <a:srgbClr val="7A848A"/>
              </a:solidFill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9A996C-A91E-4FA3-A212-197B0319F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B58C-A34F-4570-8694-957C8E5917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6A53F1-DE4C-457F-A7CD-E4341D752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825" y="1811338"/>
            <a:ext cx="4033838" cy="449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06914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>
            <a:extLst>
              <a:ext uri="{FF2B5EF4-FFF2-40B4-BE49-F238E27FC236}">
                <a16:creationId xmlns:a16="http://schemas.microsoft.com/office/drawing/2014/main" id="{11C1773A-3C60-48E3-AA72-A64C1D225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1299978"/>
            <a:ext cx="54022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8408ECA0-DC3F-48B0-9111-77299F38B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98"/>
            <a:ext cx="9905998" cy="100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>
            <a:extLst>
              <a:ext uri="{FF2B5EF4-FFF2-40B4-BE49-F238E27FC236}">
                <a16:creationId xmlns:a16="http://schemas.microsoft.com/office/drawing/2014/main" id="{CB5C1CC2-82DA-4163-814E-6F6F29A012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32" y="6429375"/>
            <a:ext cx="660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E52FEE-6579-4F00-A839-3D77C2265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1370" y="636349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fld id="{F484B58C-A34F-4570-8694-957C8E5917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D2740E3-F9A2-4EAB-B14D-D6A8AE890A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21" y="286266"/>
            <a:ext cx="1894425" cy="4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1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474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accent6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70C0"/>
          </a:solidFill>
          <a:latin typeface="Arial" charset="0"/>
          <a:ea typeface="ヒラギノ角ゴ Pro W3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70C0"/>
          </a:solidFill>
          <a:latin typeface="Arial" charset="0"/>
          <a:ea typeface="ヒラギノ角ゴ Pro W3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70C0"/>
          </a:solidFill>
          <a:latin typeface="Arial" charset="0"/>
          <a:ea typeface="ヒラギノ角ゴ Pro W3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70C0"/>
          </a:solidFill>
          <a:latin typeface="Arial" charset="0"/>
          <a:ea typeface="ヒラギノ角ゴ Pro W3" charset="0"/>
          <a:cs typeface="Arial" charset="0"/>
        </a:defRPr>
      </a:lvl5pPr>
      <a:lvl6pPr marL="457119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39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358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47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6"/>
        </a:buBlip>
        <a:defRPr sz="1600">
          <a:solidFill>
            <a:srgbClr val="37464E"/>
          </a:solidFill>
          <a:latin typeface="+mn-lt"/>
          <a:ea typeface="ヒラギノ角ゴ Pro W3" charset="0"/>
          <a:cs typeface="+mn-cs"/>
        </a:defRPr>
      </a:lvl1pPr>
      <a:lvl2pPr marL="358775" indent="-176213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7"/>
        </a:buBlip>
        <a:defRPr sz="1400">
          <a:solidFill>
            <a:srgbClr val="37464E"/>
          </a:solidFill>
          <a:latin typeface="+mn-lt"/>
          <a:ea typeface="Arial" charset="0"/>
          <a:cs typeface="+mn-cs"/>
        </a:defRPr>
      </a:lvl2pPr>
      <a:lvl3pPr marL="1160463" indent="-266700" algn="l" rtl="0" eaLnBrk="0" fontAlgn="base" hangingPunct="0">
        <a:spcBef>
          <a:spcPct val="0"/>
        </a:spcBef>
        <a:spcAft>
          <a:spcPct val="30000"/>
        </a:spcAft>
        <a:buBlip>
          <a:blip r:embed="rId7"/>
        </a:buBlip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30029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148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267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387" indent="-22856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VAnKrasnykh@rosatom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EE0B4C63-E852-49E9-A8E7-CC3407DDF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825" y="1418392"/>
            <a:ext cx="3774712" cy="449262"/>
          </a:xfrm>
        </p:spPr>
        <p:txBody>
          <a:bodyPr/>
          <a:lstStyle/>
          <a:p>
            <a:r>
              <a:rPr lang="ru-RU" altLang="en-US" sz="1800" dirty="0">
                <a:solidFill>
                  <a:srgbClr val="7A848A"/>
                </a:solidFill>
              </a:rPr>
              <a:t>НОМИНАЦИЯ </a:t>
            </a:r>
            <a:r>
              <a:rPr lang="ru-RU" altLang="en-US" sz="1800" dirty="0" smtClean="0">
                <a:solidFill>
                  <a:srgbClr val="7A848A"/>
                </a:solidFill>
              </a:rPr>
              <a:t>«УЧЕНЫЙ»</a:t>
            </a:r>
            <a:endParaRPr lang="ru-RU" altLang="en-US" sz="1800" dirty="0">
              <a:solidFill>
                <a:srgbClr val="7A848A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CBE406-7390-40B7-89FD-BFD009B78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B58C-A34F-4570-8694-957C8E591721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77A6EB-5DCC-40CF-B5B9-982D3360D7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6600" y="2399356"/>
            <a:ext cx="9115697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>
              <a:defRPr/>
            </a:pPr>
            <a:r>
              <a:rPr lang="ru-RU" altLang="ru-RU" sz="1400" dirty="0">
                <a:solidFill>
                  <a:schemeClr val="accent4"/>
                </a:solidFill>
              </a:rPr>
              <a:t>   </a:t>
            </a:r>
            <a:r>
              <a:rPr lang="ru-RU" altLang="ru-RU" sz="1200" dirty="0">
                <a:solidFill>
                  <a:schemeClr val="accent6"/>
                </a:solidFill>
              </a:rPr>
              <a:t>УСЛОВИЯ УЧАСТИЯ</a:t>
            </a:r>
          </a:p>
        </p:txBody>
      </p:sp>
      <p:sp>
        <p:nvSpPr>
          <p:cNvPr id="34822" name="Прямоугольник 14">
            <a:extLst>
              <a:ext uri="{FF2B5EF4-FFF2-40B4-BE49-F238E27FC236}">
                <a16:creationId xmlns:a16="http://schemas.microsoft.com/office/drawing/2014/main" id="{A0019357-F1DB-4D67-8345-89DA85F2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890890"/>
            <a:ext cx="4194724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1500"/>
              </a:lnSpc>
              <a:buFontTx/>
              <a:buAutoNum type="arabicPeriod"/>
              <a:defRPr/>
            </a:pPr>
            <a:r>
              <a:rPr lang="ru-RU" altLang="en-US" sz="1100" b="0" dirty="0">
                <a:solidFill>
                  <a:srgbClr val="002060"/>
                </a:solidFill>
                <a:ea typeface="ヒラギノ角ゴ Pro W3" charset="0"/>
                <a:cs typeface="Arial" charset="0"/>
              </a:rPr>
              <a:t>Индивидуальная номинация</a:t>
            </a:r>
          </a:p>
          <a:p>
            <a:pPr marL="342900" indent="-342900">
              <a:lnSpc>
                <a:spcPts val="1500"/>
              </a:lnSpc>
              <a:buFontTx/>
              <a:buAutoNum type="arabicPeriod"/>
              <a:defRPr/>
            </a:pPr>
            <a:r>
              <a:rPr lang="ru-RU" altLang="en-US" sz="1100" b="0" dirty="0" smtClean="0">
                <a:solidFill>
                  <a:srgbClr val="002060"/>
                </a:solidFill>
                <a:latin typeface="+mn-lt"/>
                <a:ea typeface="ヒラギノ角ゴ Pro W3" charset="0"/>
                <a:cs typeface="Arial" charset="0"/>
              </a:rPr>
              <a:t>Высшее </a:t>
            </a:r>
            <a:r>
              <a:rPr lang="ru-RU" altLang="en-US" sz="1100" b="0" dirty="0">
                <a:solidFill>
                  <a:srgbClr val="002060"/>
                </a:solidFill>
                <a:latin typeface="+mn-lt"/>
                <a:ea typeface="ヒラギノ角ゴ Pro W3" charset="0"/>
                <a:cs typeface="Arial" charset="0"/>
              </a:rPr>
              <a:t>образование.</a:t>
            </a:r>
          </a:p>
          <a:p>
            <a:pPr marL="342900" indent="-342900">
              <a:lnSpc>
                <a:spcPts val="1500"/>
              </a:lnSpc>
              <a:buFontTx/>
              <a:buAutoNum type="arabicPeriod"/>
              <a:defRPr/>
            </a:pPr>
            <a:r>
              <a:rPr lang="ru-RU" altLang="en-US" sz="1100" b="0" dirty="0" smtClean="0">
                <a:solidFill>
                  <a:srgbClr val="002060"/>
                </a:solidFill>
                <a:latin typeface="+mn-lt"/>
                <a:ea typeface="ヒラギノ角ゴ Pro W3" charset="0"/>
                <a:cs typeface="Arial" charset="0"/>
              </a:rPr>
              <a:t>Стаж </a:t>
            </a:r>
            <a:r>
              <a:rPr lang="ru-RU" altLang="en-US" sz="1100" b="0" dirty="0">
                <a:solidFill>
                  <a:srgbClr val="002060"/>
                </a:solidFill>
                <a:latin typeface="+mn-lt"/>
                <a:ea typeface="ヒラギノ角ゴ Pro W3" charset="0"/>
                <a:cs typeface="Arial" charset="0"/>
              </a:rPr>
              <a:t>работы в организации не менее 3 лет.</a:t>
            </a:r>
          </a:p>
          <a:p>
            <a:pPr marL="342900" indent="-342900">
              <a:lnSpc>
                <a:spcPts val="1500"/>
              </a:lnSpc>
              <a:buFontTx/>
              <a:buAutoNum type="arabicPeriod"/>
              <a:defRPr/>
            </a:pPr>
            <a:r>
              <a:rPr lang="ru-RU" altLang="en-US" sz="1100" b="0" dirty="0" smtClean="0">
                <a:solidFill>
                  <a:srgbClr val="002060"/>
                </a:solidFill>
                <a:latin typeface="+mn-lt"/>
                <a:ea typeface="ヒラギノ角ゴ Pro W3" charset="0"/>
                <a:cs typeface="Arial" charset="0"/>
              </a:rPr>
              <a:t>Отсутствие </a:t>
            </a:r>
            <a:r>
              <a:rPr lang="ru-RU" altLang="en-US" sz="1100" b="0" dirty="0">
                <a:solidFill>
                  <a:srgbClr val="002060"/>
                </a:solidFill>
                <a:latin typeface="+mn-lt"/>
                <a:ea typeface="ヒラギノ角ゴ Pro W3" charset="0"/>
                <a:cs typeface="Arial" charset="0"/>
              </a:rPr>
              <a:t>дисциплинарных взысканий в отчетном году.</a:t>
            </a:r>
          </a:p>
          <a:p>
            <a:pPr marL="342900" indent="-342900">
              <a:lnSpc>
                <a:spcPts val="1500"/>
              </a:lnSpc>
              <a:buFontTx/>
              <a:buAutoNum type="arabicPeriod"/>
              <a:defRPr/>
            </a:pPr>
            <a:r>
              <a:rPr lang="ru-RU" altLang="en-US" sz="1100" b="0" dirty="0" smtClean="0">
                <a:solidFill>
                  <a:srgbClr val="002060"/>
                </a:solidFill>
                <a:latin typeface="+mn-lt"/>
                <a:ea typeface="ヒラギノ角ゴ Pro W3" charset="0"/>
                <a:cs typeface="Arial" charset="0"/>
              </a:rPr>
              <a:t>Соответствие </a:t>
            </a:r>
            <a:r>
              <a:rPr lang="ru-RU" altLang="en-US" sz="1100" b="0" dirty="0">
                <a:solidFill>
                  <a:srgbClr val="002060"/>
                </a:solidFill>
                <a:latin typeface="+mn-lt"/>
                <a:ea typeface="ヒラギノ角ゴ Pro W3" charset="0"/>
                <a:cs typeface="Arial" charset="0"/>
              </a:rPr>
              <a:t>ценностям Росатома.</a:t>
            </a:r>
          </a:p>
        </p:txBody>
      </p:sp>
      <p:sp>
        <p:nvSpPr>
          <p:cNvPr id="34823" name="Прямоугольник 16">
            <a:extLst>
              <a:ext uri="{FF2B5EF4-FFF2-40B4-BE49-F238E27FC236}">
                <a16:creationId xmlns:a16="http://schemas.microsoft.com/office/drawing/2014/main" id="{64F8A24A-A003-44C6-B021-C81463B5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973" y="2878891"/>
            <a:ext cx="4194723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1500"/>
              </a:lnSpc>
              <a:buFontTx/>
              <a:buAutoNum type="arabicPeriod"/>
              <a:defRPr/>
            </a:pP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Проектная деятельность</a:t>
            </a:r>
          </a:p>
          <a:p>
            <a:pPr marL="342900" indent="-342900" algn="just">
              <a:lnSpc>
                <a:spcPts val="1500"/>
              </a:lnSpc>
              <a:buFontTx/>
              <a:buAutoNum type="arabicPeriod"/>
              <a:defRPr/>
            </a:pPr>
            <a:r>
              <a:rPr lang="ru-RU" altLang="en-US" sz="1100" b="0" dirty="0">
                <a:solidFill>
                  <a:srgbClr val="002060"/>
                </a:solidFill>
                <a:latin typeface="+mn-lt"/>
                <a:cs typeface="Arial" charset="0"/>
              </a:rPr>
              <a:t>Научный труд, </a:t>
            </a:r>
            <a:r>
              <a:rPr lang="ru-RU" altLang="en-US" sz="1100" b="0" dirty="0" smtClean="0">
                <a:solidFill>
                  <a:srgbClr val="002060"/>
                </a:solidFill>
                <a:latin typeface="+mn-lt"/>
                <a:cs typeface="Arial" charset="0"/>
              </a:rPr>
              <a:t>публикации</a:t>
            </a:r>
          </a:p>
          <a:p>
            <a:pPr marL="342900" indent="-342900" algn="just">
              <a:lnSpc>
                <a:spcPts val="1500"/>
              </a:lnSpc>
              <a:buFontTx/>
              <a:buAutoNum type="arabicPeriod"/>
              <a:defRPr/>
            </a:pP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Изобретательская 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  <a:cs typeface="Arial" charset="0"/>
              </a:rPr>
              <a:t>активность</a:t>
            </a:r>
          </a:p>
          <a:p>
            <a:pPr marL="342900" indent="-342900" algn="just">
              <a:lnSpc>
                <a:spcPts val="1500"/>
              </a:lnSpc>
              <a:buFontTx/>
              <a:buAutoNum type="arabicPeriod"/>
              <a:defRPr/>
            </a:pPr>
            <a:r>
              <a:rPr lang="ru-RU" altLang="en-US" sz="1100" b="0" dirty="0">
                <a:solidFill>
                  <a:srgbClr val="002060"/>
                </a:solidFill>
                <a:latin typeface="+mn-lt"/>
                <a:cs typeface="Arial" charset="0"/>
              </a:rPr>
              <a:t>Наличие наград, н</a:t>
            </a:r>
            <a:r>
              <a:rPr lang="ru-RU" altLang="en-US" sz="1100" b="0" dirty="0" smtClean="0">
                <a:solidFill>
                  <a:srgbClr val="002060"/>
                </a:solidFill>
                <a:latin typeface="+mn-lt"/>
                <a:cs typeface="Arial" charset="0"/>
              </a:rPr>
              <a:t>епрерывная </a:t>
            </a:r>
            <a:r>
              <a:rPr lang="ru-RU" altLang="en-US" sz="1100" b="0" dirty="0">
                <a:solidFill>
                  <a:srgbClr val="002060"/>
                </a:solidFill>
                <a:latin typeface="+mn-lt"/>
                <a:cs typeface="Arial" charset="0"/>
              </a:rPr>
              <a:t>работа в период пандемии, успешное преодоление трудностей при выполнении производственных </a:t>
            </a:r>
            <a:r>
              <a:rPr lang="ru-RU" altLang="en-US" sz="1100" b="0" dirty="0" smtClean="0">
                <a:solidFill>
                  <a:srgbClr val="002060"/>
                </a:solidFill>
                <a:latin typeface="+mn-lt"/>
                <a:cs typeface="Arial" charset="0"/>
              </a:rPr>
              <a:t>задач, как дополнительный критерий</a:t>
            </a:r>
            <a:endParaRPr lang="ru-RU" altLang="en-US" sz="1100" b="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36FA870-7331-4418-91DF-D54851C91E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30387" y="2449095"/>
            <a:ext cx="5023894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anchor="ctr"/>
          <a:lstStyle/>
          <a:p>
            <a:pPr>
              <a:defRPr/>
            </a:pPr>
            <a:r>
              <a:rPr lang="ru-RU" altLang="ru-RU" sz="1400" dirty="0">
                <a:solidFill>
                  <a:schemeClr val="accent4"/>
                </a:solidFill>
              </a:rPr>
              <a:t>   </a:t>
            </a:r>
            <a:r>
              <a:rPr lang="ru-RU" altLang="ru-RU" sz="1200" dirty="0">
                <a:solidFill>
                  <a:schemeClr val="accent6"/>
                </a:solidFill>
              </a:rPr>
              <a:t>КРИТЕРИИ ОЦЕНКИ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1AFC238-C1B1-4552-8932-BDC3CC90B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38" y="1417852"/>
            <a:ext cx="37747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en-US" sz="1400" b="0" kern="0" dirty="0">
              <a:solidFill>
                <a:srgbClr val="7A848A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1F68A9F-0DAC-4855-823D-D48451CD6552}"/>
              </a:ext>
            </a:extLst>
          </p:cNvPr>
          <p:cNvSpPr txBox="1">
            <a:spLocks/>
          </p:cNvSpPr>
          <p:nvPr/>
        </p:nvSpPr>
        <p:spPr>
          <a:xfrm>
            <a:off x="1052197" y="1771493"/>
            <a:ext cx="1474787" cy="1883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ru-RU" sz="1000" b="0" dirty="0">
                <a:solidFill>
                  <a:schemeClr val="bg1">
                    <a:lumMod val="50000"/>
                  </a:schemeClr>
                </a:solidFill>
                <a:latin typeface="+mn-lt"/>
                <a:ea typeface="ヒラギノ角ゴ Pro W3" charset="0"/>
                <a:cs typeface="Arial" charset="0"/>
              </a:rPr>
              <a:t>Цветное фото номинанта</a:t>
            </a:r>
          </a:p>
        </p:txBody>
      </p:sp>
      <p:sp>
        <p:nvSpPr>
          <p:cNvPr id="12300" name="TextBox 10">
            <a:extLst>
              <a:ext uri="{FF2B5EF4-FFF2-40B4-BE49-F238E27FC236}">
                <a16:creationId xmlns:a16="http://schemas.microsoft.com/office/drawing/2014/main" id="{EE866657-0DBC-4A2D-8E56-80CF2F4F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81" y="3752872"/>
            <a:ext cx="27320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rgbClr val="37464E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rgbClr val="37464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" dirty="0">
                <a:solidFill>
                  <a:schemeClr val="accent6"/>
                </a:solidFill>
                <a:latin typeface="+mn-lt"/>
                <a:cs typeface="ヒラギノ角ゴ Pro W3"/>
              </a:rPr>
              <a:t>ФАМИЛИЯ:_______ИВАНОВ______________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800" dirty="0">
              <a:solidFill>
                <a:schemeClr val="accent6"/>
              </a:solidFill>
              <a:latin typeface="+mn-lt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" dirty="0">
                <a:solidFill>
                  <a:schemeClr val="accent6"/>
                </a:solidFill>
                <a:latin typeface="+mn-lt"/>
                <a:cs typeface="ヒラギノ角ゴ Pro W3"/>
              </a:rPr>
              <a:t>ИМЯ: ____________ИВАН_________________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ru-RU" sz="800" dirty="0">
              <a:solidFill>
                <a:schemeClr val="accent6"/>
              </a:solidFill>
              <a:latin typeface="+mn-lt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" dirty="0">
                <a:solidFill>
                  <a:schemeClr val="accent6"/>
                </a:solidFill>
                <a:latin typeface="+mn-lt"/>
                <a:cs typeface="ヒラギノ角ゴ Pro W3"/>
              </a:rPr>
              <a:t>ОТЧЕСТВО: ______ПЕТРОВИЧ____________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800" dirty="0">
              <a:solidFill>
                <a:schemeClr val="accent6"/>
              </a:solidFill>
              <a:latin typeface="+mn-lt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" b="0" dirty="0">
                <a:solidFill>
                  <a:schemeClr val="accent6"/>
                </a:solidFill>
                <a:latin typeface="+mn-lt"/>
                <a:cs typeface="ヒラギノ角ゴ Pro W3"/>
              </a:rPr>
              <a:t>ДОЛЖНОСТЬ: _____НАЗВАНИЕ ДОЛЖНОСТИ_____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800" b="0" dirty="0">
              <a:solidFill>
                <a:schemeClr val="accent6"/>
              </a:solidFill>
              <a:latin typeface="+mn-lt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800" b="0" dirty="0">
                <a:solidFill>
                  <a:schemeClr val="accent6"/>
                </a:solidFill>
                <a:latin typeface="+mn-lt"/>
                <a:cs typeface="ヒラギノ角ゴ Pro W3"/>
              </a:rPr>
              <a:t>С</a:t>
            </a:r>
            <a:r>
              <a:rPr lang="ru-RU" altLang="ru-RU" sz="800" b="0" dirty="0">
                <a:solidFill>
                  <a:schemeClr val="accent6"/>
                </a:solidFill>
                <a:latin typeface="+mn-lt"/>
                <a:cs typeface="ヒラギノ角ゴ Pro W3"/>
              </a:rPr>
              <a:t>ТАЖ В ОТРАСЛИ: ______5 ЛЕТ________________</a:t>
            </a:r>
            <a:endParaRPr lang="en-US" altLang="ru-RU" sz="800" b="0" dirty="0">
              <a:solidFill>
                <a:schemeClr val="accent6"/>
              </a:solidFill>
              <a:latin typeface="+mn-lt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800" b="0" dirty="0">
              <a:solidFill>
                <a:schemeClr val="accent6"/>
              </a:solidFill>
              <a:latin typeface="+mn-lt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800" b="0" dirty="0">
                <a:solidFill>
                  <a:schemeClr val="accent6"/>
                </a:solidFill>
                <a:latin typeface="+mn-lt"/>
                <a:cs typeface="ヒラギノ角ゴ Pro W3"/>
              </a:rPr>
              <a:t>Д</a:t>
            </a:r>
            <a:r>
              <a:rPr lang="ru-RU" altLang="ru-RU" sz="800" b="0" dirty="0">
                <a:solidFill>
                  <a:schemeClr val="accent6"/>
                </a:solidFill>
                <a:latin typeface="+mn-lt"/>
                <a:cs typeface="ヒラギノ角ゴ Pro W3"/>
              </a:rPr>
              <a:t>АТА РОЖДЕНИЯ:  _______11.12.1980___________</a:t>
            </a:r>
            <a:endParaRPr lang="en-US" altLang="ru-RU" sz="800" b="0" dirty="0">
              <a:solidFill>
                <a:schemeClr val="accent6"/>
              </a:solidFill>
              <a:latin typeface="+mn-lt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800" b="0" dirty="0">
              <a:solidFill>
                <a:schemeClr val="accent6"/>
              </a:solidFill>
              <a:latin typeface="+mn-lt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" b="0" dirty="0">
                <a:solidFill>
                  <a:schemeClr val="accent6"/>
                </a:solidFill>
                <a:latin typeface="+mn-lt"/>
                <a:cs typeface="ヒラギノ角ゴ Pro W3"/>
              </a:rPr>
              <a:t>ПРЕДПРИЯТИЕ:____НАЗВАНИЕ ПРЕДПРИЯТИЯ__</a:t>
            </a:r>
            <a:endParaRPr lang="en-US" altLang="ru-RU" sz="800" b="0" dirty="0">
              <a:solidFill>
                <a:schemeClr val="accent6"/>
              </a:solidFill>
              <a:latin typeface="+mn-lt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800" b="0" dirty="0">
              <a:solidFill>
                <a:schemeClr val="accent6"/>
              </a:solidFill>
              <a:latin typeface="+mn-lt"/>
              <a:cs typeface="ヒラギノ角ゴ Pro W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800" b="0" dirty="0">
                <a:solidFill>
                  <a:schemeClr val="accent6"/>
                </a:solidFill>
                <a:latin typeface="+mn-lt"/>
                <a:cs typeface="ヒラギノ角ゴ Pro W3"/>
              </a:rPr>
              <a:t>ДИВИЗИОН</a:t>
            </a:r>
            <a:r>
              <a:rPr lang="en-US" altLang="ru-RU" sz="800" b="0" dirty="0">
                <a:solidFill>
                  <a:schemeClr val="accent6"/>
                </a:solidFill>
                <a:latin typeface="+mn-lt"/>
                <a:cs typeface="ヒラギノ角ゴ Pro W3"/>
              </a:rPr>
              <a:t>:</a:t>
            </a:r>
            <a:r>
              <a:rPr lang="ru-RU" altLang="ru-RU" sz="800" b="0" dirty="0">
                <a:solidFill>
                  <a:schemeClr val="accent6"/>
                </a:solidFill>
                <a:latin typeface="+mn-lt"/>
                <a:cs typeface="ヒラギノ角ゴ Pro W3"/>
              </a:rPr>
              <a:t>___ </a:t>
            </a:r>
            <a:r>
              <a:rPr lang="ru-RU" altLang="ru-RU" sz="800" b="0" dirty="0" smtClean="0">
                <a:solidFill>
                  <a:schemeClr val="accent6"/>
                </a:solidFill>
                <a:latin typeface="+mn-lt"/>
                <a:cs typeface="ヒラギノ角ゴ Pro W3"/>
              </a:rPr>
              <a:t>НАУЧНЫЙ БЛОК_________</a:t>
            </a:r>
            <a:endParaRPr lang="ru-RU" altLang="ru-RU" sz="800" b="0" dirty="0">
              <a:solidFill>
                <a:schemeClr val="accent6"/>
              </a:solidFill>
              <a:latin typeface="+mn-lt"/>
              <a:cs typeface="ヒラギノ角ゴ Pro W3"/>
            </a:endParaRPr>
          </a:p>
        </p:txBody>
      </p:sp>
      <p:sp>
        <p:nvSpPr>
          <p:cNvPr id="25" name="TextBox 35">
            <a:extLst>
              <a:ext uri="{FF2B5EF4-FFF2-40B4-BE49-F238E27FC236}">
                <a16:creationId xmlns:a16="http://schemas.microsoft.com/office/drawing/2014/main" id="{4AAF4137-0D01-4169-AB9F-2C9B70223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7556" y="4880890"/>
            <a:ext cx="6033452" cy="900000"/>
          </a:xfrm>
          <a:prstGeom prst="rect">
            <a:avLst/>
          </a:prstGeom>
          <a:noFill/>
          <a:ln w="9525">
            <a:solidFill>
              <a:srgbClr val="7A848A"/>
            </a:solidFill>
            <a:prstDash val="sysDash"/>
            <a:miter lim="800000"/>
            <a:headEnd/>
            <a:tailEnd/>
          </a:ln>
        </p:spPr>
        <p:txBody>
          <a:bodyPr lIns="46800"/>
          <a:lstStyle>
            <a:lvl1pPr>
              <a:defRPr sz="1600">
                <a:solidFill>
                  <a:srgbClr val="37464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>
                <a:solidFill>
                  <a:srgbClr val="37464E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900" dirty="0" smtClean="0">
                <a:solidFill>
                  <a:srgbClr val="7A848A"/>
                </a:solidFill>
                <a:latin typeface="+mn-lt"/>
                <a:ea typeface="MS PGothic" pitchFamily="34" charset="-128"/>
              </a:rPr>
              <a:t>Дополнительные критерии</a:t>
            </a:r>
            <a:endParaRPr lang="ru-RU" altLang="ru-RU" sz="900" dirty="0">
              <a:solidFill>
                <a:srgbClr val="7A848A"/>
              </a:solidFill>
              <a:latin typeface="+mn-lt"/>
              <a:ea typeface="MS PGothic" pitchFamily="34" charset="-128"/>
            </a:endParaRPr>
          </a:p>
          <a:p>
            <a:pPr>
              <a:defRPr/>
            </a:pPr>
            <a:r>
              <a:rPr lang="ru-RU" sz="900" b="0" dirty="0">
                <a:solidFill>
                  <a:srgbClr val="002060"/>
                </a:solidFill>
                <a:latin typeface="+mn-lt"/>
                <a:ea typeface="MS PGothic" pitchFamily="34" charset="-128"/>
              </a:rPr>
              <a:t>Информация </a:t>
            </a:r>
            <a:r>
              <a:rPr lang="ru-RU" sz="900" b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 (наличие наград, работа в период пандемии)</a:t>
            </a:r>
            <a:endParaRPr lang="ru-RU" sz="900" dirty="0">
              <a:solidFill>
                <a:srgbClr val="7F7F7F"/>
              </a:solidFill>
              <a:latin typeface="+mn-lt"/>
              <a:ea typeface="MS PGothic" pitchFamily="34" charset="-128"/>
            </a:endParaRPr>
          </a:p>
          <a:p>
            <a:pPr>
              <a:lnSpc>
                <a:spcPts val="1300"/>
              </a:lnSpc>
              <a:defRPr/>
            </a:pPr>
            <a:endParaRPr lang="ru-RU" altLang="ru-RU" sz="1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1B8690-B676-4322-88D0-A6D516D9C303}"/>
              </a:ext>
            </a:extLst>
          </p:cNvPr>
          <p:cNvSpPr txBox="1">
            <a:spLocks/>
          </p:cNvSpPr>
          <p:nvPr/>
        </p:nvSpPr>
        <p:spPr bwMode="auto">
          <a:xfrm>
            <a:off x="631825" y="1484804"/>
            <a:ext cx="1706563" cy="26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ru-RU" sz="1000" b="0" dirty="0">
                <a:solidFill>
                  <a:srgbClr val="7A848A"/>
                </a:solidFill>
                <a:latin typeface="+mn-lt"/>
                <a:ea typeface="ヒラギノ角ゴ Pro W3" charset="0"/>
                <a:cs typeface="Arial" charset="0"/>
              </a:rPr>
              <a:t>НОМИНАНТ</a:t>
            </a:r>
            <a:r>
              <a:rPr lang="ru-RU" sz="1000" dirty="0">
                <a:solidFill>
                  <a:srgbClr val="7A848A"/>
                </a:solidFill>
                <a:latin typeface="+mn-lt"/>
                <a:ea typeface="ヒラギノ角ゴ Pro W3" charset="0"/>
                <a:cs typeface="Arial" charset="0"/>
              </a:rPr>
              <a:t> </a:t>
            </a:r>
            <a:r>
              <a:rPr lang="en-US" sz="1000" dirty="0">
                <a:solidFill>
                  <a:srgbClr val="7A848A"/>
                </a:solidFill>
                <a:latin typeface="+mn-lt"/>
                <a:ea typeface="ヒラギノ角ゴ Pro W3" charset="0"/>
                <a:cs typeface="Arial" charset="0"/>
              </a:rPr>
              <a:t># </a:t>
            </a:r>
            <a:r>
              <a:rPr lang="ru-RU" sz="1000" dirty="0">
                <a:solidFill>
                  <a:srgbClr val="7A848A"/>
                </a:solidFill>
                <a:latin typeface="+mn-lt"/>
                <a:ea typeface="ヒラギノ角ゴ Pro W3" charset="0"/>
                <a:cs typeface="Arial" charset="0"/>
              </a:rPr>
              <a:t>1</a:t>
            </a:r>
            <a:r>
              <a:rPr lang="en-US" sz="1600" dirty="0">
                <a:solidFill>
                  <a:srgbClr val="7A848A"/>
                </a:solidFill>
                <a:latin typeface="Arial" charset="0"/>
                <a:ea typeface="ヒラギノ角ゴ Pro W3" charset="0"/>
                <a:cs typeface="Arial" charset="0"/>
              </a:rPr>
              <a:t/>
            </a:r>
            <a:br>
              <a:rPr lang="en-US" sz="1600" dirty="0">
                <a:solidFill>
                  <a:srgbClr val="7A848A"/>
                </a:solidFill>
                <a:latin typeface="Arial" charset="0"/>
                <a:ea typeface="ヒラギノ角ゴ Pro W3" charset="0"/>
                <a:cs typeface="Arial" charset="0"/>
              </a:rPr>
            </a:br>
            <a:endParaRPr lang="en-US" sz="1600" dirty="0">
              <a:solidFill>
                <a:srgbClr val="7A848A"/>
              </a:solidFill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3B021D1-B504-44E9-BEE0-23EE459F73C6}"/>
              </a:ext>
            </a:extLst>
          </p:cNvPr>
          <p:cNvSpPr txBox="1">
            <a:spLocks/>
          </p:cNvSpPr>
          <p:nvPr/>
        </p:nvSpPr>
        <p:spPr bwMode="auto">
          <a:xfrm>
            <a:off x="4167188" y="276225"/>
            <a:ext cx="47005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endParaRPr lang="en-US" sz="1600" kern="0" dirty="0">
              <a:solidFill>
                <a:schemeClr val="tx1">
                  <a:lumMod val="20000"/>
                  <a:lumOff val="80000"/>
                </a:schemeClr>
              </a:solidFill>
              <a:latin typeface="Arial" charset="0"/>
              <a:ea typeface="ヒラギノ角ゴ Pro W3" charset="0"/>
              <a:cs typeface="Arial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B63847C-8272-4801-BBAA-C151CCE3CD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B58C-A34F-4570-8694-957C8E59172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92177F52-100E-4C45-8E32-EEB038C5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135747"/>
            <a:ext cx="37747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en-US" sz="1000" b="0" kern="0" dirty="0">
                <a:solidFill>
                  <a:srgbClr val="7A848A"/>
                </a:solidFill>
                <a:latin typeface="+mn-lt"/>
              </a:rPr>
              <a:t>НОМИНАЦИЯ </a:t>
            </a:r>
            <a:r>
              <a:rPr lang="ru-RU" altLang="en-US" sz="1000" b="0" kern="0" dirty="0" smtClean="0">
                <a:solidFill>
                  <a:srgbClr val="7A848A"/>
                </a:solidFill>
                <a:latin typeface="+mn-lt"/>
              </a:rPr>
              <a:t>«УЧЕНЫЙ»</a:t>
            </a:r>
            <a:endParaRPr lang="ru-RU" altLang="en-US" sz="1000" b="0" kern="0" dirty="0">
              <a:solidFill>
                <a:srgbClr val="7A848A"/>
              </a:solidFill>
              <a:latin typeface="+mn-lt"/>
            </a:endParaRPr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91A59390-1DF7-4D97-A50E-8812F0DFA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0262" y="3196029"/>
            <a:ext cx="6033452" cy="1664239"/>
          </a:xfrm>
          <a:prstGeom prst="rect">
            <a:avLst/>
          </a:prstGeom>
          <a:noFill/>
          <a:ln w="9525">
            <a:solidFill>
              <a:srgbClr val="7A848A"/>
            </a:solidFill>
            <a:prstDash val="sysDash"/>
            <a:miter lim="800000"/>
            <a:headEnd/>
            <a:tailEnd/>
          </a:ln>
        </p:spPr>
        <p:txBody>
          <a:bodyPr lIns="46800"/>
          <a:lstStyle>
            <a:lvl1pPr>
              <a:defRPr sz="1600">
                <a:solidFill>
                  <a:srgbClr val="37464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>
                <a:solidFill>
                  <a:srgbClr val="37464E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ru-RU" altLang="ru-RU" sz="900" dirty="0">
                <a:solidFill>
                  <a:srgbClr val="7A848A"/>
                </a:solidFill>
                <a:latin typeface="+mn-lt"/>
                <a:ea typeface="MS PGothic" panose="020B0600070205080204" pitchFamily="34" charset="-128"/>
                <a:cs typeface="ヒラギノ角ゴ Pro W3"/>
              </a:rPr>
              <a:t>Изобретательская активность в отчетном году (укажите количество) 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C031E42B-3789-43CA-8A6D-E666F8F6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968" y="1885815"/>
            <a:ext cx="6033452" cy="1253790"/>
          </a:xfrm>
          <a:prstGeom prst="rect">
            <a:avLst/>
          </a:prstGeom>
          <a:noFill/>
          <a:ln w="9525">
            <a:solidFill>
              <a:srgbClr val="7A848A"/>
            </a:solidFill>
            <a:prstDash val="sysDash"/>
            <a:miter lim="800000"/>
            <a:headEnd/>
            <a:tailEnd/>
          </a:ln>
        </p:spPr>
        <p:txBody>
          <a:bodyPr lIns="46800"/>
          <a:lstStyle>
            <a:lvl1pPr>
              <a:defRPr sz="1600">
                <a:solidFill>
                  <a:srgbClr val="37464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>
                <a:solidFill>
                  <a:srgbClr val="37464E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900" dirty="0" smtClean="0">
                <a:solidFill>
                  <a:srgbClr val="7A848A"/>
                </a:solidFill>
                <a:latin typeface="+mn-lt"/>
                <a:ea typeface="MS PGothic" pitchFamily="34" charset="-128"/>
              </a:rPr>
              <a:t>Научные труды, публикации</a:t>
            </a:r>
            <a:endParaRPr lang="ru-RU" altLang="ru-RU" sz="900" b="0" strike="sngStrike" dirty="0">
              <a:solidFill>
                <a:srgbClr val="00206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3" name="TextBox 35">
            <a:extLst>
              <a:ext uri="{FF2B5EF4-FFF2-40B4-BE49-F238E27FC236}">
                <a16:creationId xmlns:a16="http://schemas.microsoft.com/office/drawing/2014/main" id="{FE34442B-5799-4438-959E-851EDAEC5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474" y="1109795"/>
            <a:ext cx="6033452" cy="636484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lIns="46800"/>
          <a:lstStyle>
            <a:lvl1pPr>
              <a:defRPr sz="1600">
                <a:solidFill>
                  <a:srgbClr val="37464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>
                <a:solidFill>
                  <a:srgbClr val="37464E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900" dirty="0" smtClean="0">
                <a:solidFill>
                  <a:srgbClr val="7A848A"/>
                </a:solidFill>
                <a:latin typeface="+mn-lt"/>
              </a:rPr>
              <a:t>ДОСТИЖЕНИЯ НОМИНАНТА (суть проекта/</a:t>
            </a:r>
            <a:r>
              <a:rPr lang="ru-RU" sz="900" dirty="0" err="1" smtClean="0">
                <a:solidFill>
                  <a:srgbClr val="7A848A"/>
                </a:solidFill>
                <a:latin typeface="+mn-lt"/>
              </a:rPr>
              <a:t>рац.предложения</a:t>
            </a:r>
            <a:r>
              <a:rPr lang="ru-RU" sz="900" dirty="0" smtClean="0">
                <a:solidFill>
                  <a:srgbClr val="7A848A"/>
                </a:solidFill>
                <a:latin typeface="+mn-lt"/>
              </a:rPr>
              <a:t>, роль в проекте. Экономический эффект) </a:t>
            </a:r>
            <a:endParaRPr lang="ru-RU" sz="900" dirty="0">
              <a:solidFill>
                <a:srgbClr val="7A848A"/>
              </a:solidFill>
              <a:latin typeface="+mn-lt"/>
            </a:endParaRPr>
          </a:p>
          <a:p>
            <a:pPr>
              <a:defRPr/>
            </a:pPr>
            <a:r>
              <a:rPr lang="ru-RU" altLang="ru-RU" sz="900" b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Описание</a:t>
            </a:r>
            <a:endParaRPr lang="ru-RU" altLang="ru-RU" sz="900" b="0" strike="sngStrike" dirty="0">
              <a:solidFill>
                <a:srgbClr val="002060"/>
              </a:solidFill>
              <a:latin typeface="+mn-lt"/>
              <a:ea typeface="MS PGothic" pitchFamily="34" charset="-128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07834"/>
              </p:ext>
            </p:extLst>
          </p:nvPr>
        </p:nvGraphicFramePr>
        <p:xfrm>
          <a:off x="3367050" y="2085609"/>
          <a:ext cx="5976664" cy="107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4618">
                <a:tc>
                  <a:txBody>
                    <a:bodyPr/>
                    <a:lstStyle/>
                    <a:p>
                      <a:r>
                        <a:rPr lang="ru-RU" altLang="ru-RU" sz="900" b="0" kern="120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Статьи (перечислите)</a:t>
                      </a:r>
                      <a:endParaRPr lang="ru-RU" altLang="ru-RU" sz="900" b="0" kern="1200" dirty="0">
                        <a:solidFill>
                          <a:srgbClr val="7A848A"/>
                        </a:solidFill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4408" marR="84408" marT="45685" marB="45685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accent6"/>
                          </a:solidFill>
                          <a:ea typeface="MS PGothic" pitchFamily="34" charset="-128"/>
                        </a:rPr>
                        <a:t>Описание</a:t>
                      </a:r>
                      <a:endParaRPr lang="ru-RU" sz="900" dirty="0" smtClean="0">
                        <a:solidFill>
                          <a:schemeClr val="accent6"/>
                        </a:solidFill>
                        <a:ea typeface="MS PGothic" charset="0"/>
                        <a:cs typeface="MS PGothic" charset="0"/>
                      </a:endParaRPr>
                    </a:p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rgbClr val="7A848A"/>
                        </a:solidFill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4408" marR="84408" marT="45685" marB="4568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10162"/>
              </p:ext>
            </p:extLst>
          </p:nvPr>
        </p:nvGraphicFramePr>
        <p:xfrm>
          <a:off x="3322968" y="3426011"/>
          <a:ext cx="6020747" cy="113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953">
                <a:tc>
                  <a:txBody>
                    <a:bodyPr/>
                    <a:lstStyle/>
                    <a:p>
                      <a:endParaRPr lang="ru-RU" sz="1000" b="0" kern="1200" dirty="0">
                        <a:solidFill>
                          <a:schemeClr val="accent6"/>
                        </a:solidFill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4416" marR="84416" marT="45748" marB="45748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900" b="0" kern="120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Подано заявок</a:t>
                      </a:r>
                      <a:endParaRPr lang="ru-RU" altLang="ru-RU" sz="900" b="0" kern="1200" dirty="0">
                        <a:solidFill>
                          <a:srgbClr val="7A848A"/>
                        </a:solidFill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0" kern="120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Получено Патентов</a:t>
                      </a: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900" b="0" kern="120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Внедрено изобретений</a:t>
                      </a:r>
                      <a:endParaRPr lang="ru-RU" altLang="ru-RU" sz="900" b="0" kern="1200" dirty="0">
                        <a:solidFill>
                          <a:srgbClr val="7A848A"/>
                        </a:solidFill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900" b="0" kern="120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Получен экономический</a:t>
                      </a:r>
                      <a:r>
                        <a:rPr lang="ru-RU" altLang="ru-RU" sz="900" b="0" kern="1200" baseline="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эффект от изобретений</a:t>
                      </a:r>
                      <a:endParaRPr lang="ru-RU" altLang="ru-RU" sz="900" b="0" kern="1200" dirty="0">
                        <a:solidFill>
                          <a:srgbClr val="7A848A"/>
                        </a:solidFill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84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0" kern="120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В</a:t>
                      </a:r>
                      <a:r>
                        <a:rPr lang="ru-RU" altLang="ru-RU" sz="900" b="0" kern="1200" baseline="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Российской Федерации</a:t>
                      </a:r>
                      <a:endParaRPr lang="ru-RU" altLang="ru-RU" sz="900" b="0" kern="1200" dirty="0" smtClean="0">
                        <a:solidFill>
                          <a:srgbClr val="7A848A"/>
                        </a:solidFill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84416" marR="84416" marT="45748" marB="45748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accent6"/>
                          </a:solidFill>
                          <a:latin typeface="+mj-lt"/>
                          <a:ea typeface="MS PGothic" pitchFamily="34" charset="-128"/>
                          <a:cs typeface="+mn-cs"/>
                        </a:rPr>
                        <a:t>ххх</a:t>
                      </a:r>
                      <a:endParaRPr lang="ru-RU" sz="900" b="0" kern="1200" dirty="0">
                        <a:solidFill>
                          <a:schemeClr val="accent6"/>
                        </a:solidFill>
                        <a:latin typeface="+mj-lt"/>
                        <a:ea typeface="MS PGothic" pitchFamily="34" charset="-128"/>
                        <a:cs typeface="+mn-cs"/>
                      </a:endParaRP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chemeClr val="accent6"/>
                          </a:solidFill>
                          <a:latin typeface="+mj-lt"/>
                          <a:ea typeface="MS PGothic" pitchFamily="34" charset="-128"/>
                          <a:cs typeface="+mn-cs"/>
                        </a:rPr>
                        <a:t>ххх</a:t>
                      </a: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accent6"/>
                          </a:solidFill>
                          <a:latin typeface="+mj-lt"/>
                          <a:ea typeface="MS PGothic" pitchFamily="34" charset="-128"/>
                          <a:cs typeface="+mn-cs"/>
                        </a:rPr>
                        <a:t>ххх</a:t>
                      </a:r>
                      <a:endParaRPr lang="ru-RU" sz="900" b="0" kern="1200" dirty="0">
                        <a:solidFill>
                          <a:schemeClr val="accent6"/>
                        </a:solidFill>
                        <a:latin typeface="+mj-lt"/>
                        <a:ea typeface="MS PGothic" pitchFamily="34" charset="-128"/>
                        <a:cs typeface="+mn-cs"/>
                      </a:endParaRP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 smtClean="0">
                          <a:solidFill>
                            <a:schemeClr val="accent6"/>
                          </a:solidFill>
                          <a:latin typeface="+mj-lt"/>
                          <a:ea typeface="MS PGothic" pitchFamily="34" charset="-128"/>
                          <a:cs typeface="+mn-cs"/>
                        </a:rPr>
                        <a:t>ххх</a:t>
                      </a:r>
                      <a:endParaRPr lang="ru-RU" sz="900" b="0" kern="1200" dirty="0">
                        <a:solidFill>
                          <a:schemeClr val="accent6"/>
                        </a:solidFill>
                        <a:latin typeface="+mj-lt"/>
                        <a:ea typeface="MS PGothic" pitchFamily="34" charset="-128"/>
                        <a:cs typeface="+mn-cs"/>
                      </a:endParaRP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84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900" b="0" kern="120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В</a:t>
                      </a:r>
                      <a:r>
                        <a:rPr lang="ru-RU" altLang="ru-RU" sz="900" b="0" kern="1200" baseline="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з</a:t>
                      </a:r>
                      <a:r>
                        <a:rPr lang="ru-RU" altLang="ru-RU" sz="900" b="0" kern="1200" dirty="0" smtClean="0">
                          <a:solidFill>
                            <a:srgbClr val="7A848A"/>
                          </a:solidFill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арубежных странах</a:t>
                      </a:r>
                    </a:p>
                  </a:txBody>
                  <a:tcPr marL="84416" marR="84416" marT="45748" marB="45748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6"/>
                          </a:solidFill>
                        </a:rPr>
                        <a:t>ххх</a:t>
                      </a:r>
                      <a:endParaRPr lang="ru-RU" sz="900" dirty="0">
                        <a:solidFill>
                          <a:schemeClr val="accent6"/>
                        </a:solidFill>
                      </a:endParaRP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6"/>
                          </a:solidFill>
                        </a:rPr>
                        <a:t>ххх</a:t>
                      </a:r>
                      <a:endParaRPr lang="ru-RU" sz="900" dirty="0">
                        <a:solidFill>
                          <a:schemeClr val="accent6"/>
                        </a:solidFill>
                      </a:endParaRP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6"/>
                          </a:solidFill>
                        </a:rPr>
                        <a:t>ххх</a:t>
                      </a:r>
                      <a:endParaRPr lang="ru-RU" sz="900" dirty="0">
                        <a:solidFill>
                          <a:schemeClr val="accent6"/>
                        </a:solidFill>
                      </a:endParaRP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6"/>
                          </a:solidFill>
                        </a:rPr>
                        <a:t>ххх</a:t>
                      </a:r>
                      <a:endParaRPr lang="ru-RU" sz="900" dirty="0">
                        <a:solidFill>
                          <a:schemeClr val="accent6"/>
                        </a:solidFill>
                      </a:endParaRPr>
                    </a:p>
                  </a:txBody>
                  <a:tcPr marL="84416" marR="84416" marT="45748" marB="45748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FDC5ACF-3C55-4765-A550-F327AECF5637}"/>
              </a:ext>
            </a:extLst>
          </p:cNvPr>
          <p:cNvSpPr/>
          <p:nvPr/>
        </p:nvSpPr>
        <p:spPr>
          <a:xfrm>
            <a:off x="538655" y="5789561"/>
            <a:ext cx="3174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900" dirty="0" smtClean="0">
                <a:solidFill>
                  <a:schemeClr val="accent6"/>
                </a:solidFill>
                <a:latin typeface="+mn-lt"/>
                <a:ea typeface="ヒラギノ角ゴ Pro W3" charset="0"/>
                <a:cs typeface="Arial" charset="0"/>
              </a:rPr>
              <a:t>Согласование Заявки: </a:t>
            </a:r>
            <a:endParaRPr lang="ru-RU" altLang="ru-RU" sz="900" dirty="0">
              <a:solidFill>
                <a:schemeClr val="accent6"/>
              </a:solidFill>
              <a:latin typeface="+mn-lt"/>
              <a:ea typeface="ヒラギノ角ゴ Pro W3" charset="0"/>
              <a:cs typeface="Arial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902373"/>
              </p:ext>
            </p:extLst>
          </p:nvPr>
        </p:nvGraphicFramePr>
        <p:xfrm>
          <a:off x="329226" y="6016818"/>
          <a:ext cx="7439025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588">
                  <a:extLst>
                    <a:ext uri="{9D8B030D-6E8A-4147-A177-3AD203B41FA5}">
                      <a16:colId xmlns:a16="http://schemas.microsoft.com/office/drawing/2014/main" val="3761399688"/>
                    </a:ext>
                  </a:extLst>
                </a:gridCol>
                <a:gridCol w="1694762">
                  <a:extLst>
                    <a:ext uri="{9D8B030D-6E8A-4147-A177-3AD203B41FA5}">
                      <a16:colId xmlns:a16="http://schemas.microsoft.com/office/drawing/2014/main" val="298969961"/>
                    </a:ext>
                  </a:extLst>
                </a:gridCol>
                <a:gridCol w="2479675">
                  <a:extLst>
                    <a:ext uri="{9D8B030D-6E8A-4147-A177-3AD203B41FA5}">
                      <a16:colId xmlns:a16="http://schemas.microsoft.com/office/drawing/2014/main" val="688860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800" b="1" dirty="0" smtClean="0">
                          <a:solidFill>
                            <a:srgbClr val="002060"/>
                          </a:solidFill>
                          <a:latin typeface="+mn-lt"/>
                          <a:cs typeface="ヒラギノ角ゴ Pro W3"/>
                        </a:rPr>
                        <a:t>_____________________________________________________</a:t>
                      </a:r>
                    </a:p>
                    <a:p>
                      <a:pPr algn="ctr"/>
                      <a:r>
                        <a:rPr lang="ru-RU" altLang="ru-RU" sz="800" b="1" dirty="0" smtClean="0">
                          <a:solidFill>
                            <a:srgbClr val="002060"/>
                          </a:solidFill>
                          <a:latin typeface="+mn-lt"/>
                          <a:cs typeface="ヒラギノ角ゴ Pro W3"/>
                        </a:rPr>
                        <a:t> </a:t>
                      </a:r>
                      <a:r>
                        <a:rPr lang="en-US" altLang="ru-RU" sz="800" b="1" dirty="0" smtClean="0">
                          <a:solidFill>
                            <a:srgbClr val="002060"/>
                          </a:solidFill>
                          <a:latin typeface="+mn-lt"/>
                          <a:cs typeface="ヒラギノ角ゴ Pro W3"/>
                        </a:rPr>
                        <a:t>(</a:t>
                      </a:r>
                      <a:r>
                        <a:rPr lang="ru-RU" altLang="ru-RU" sz="800" b="1" dirty="0" smtClean="0">
                          <a:solidFill>
                            <a:srgbClr val="002060"/>
                          </a:solidFill>
                          <a:latin typeface="+mn-lt"/>
                          <a:cs typeface="ヒラギノ角ゴ Pro W3"/>
                        </a:rPr>
                        <a:t>должность непосредственного руководителя ) </a:t>
                      </a:r>
                      <a:endParaRPr lang="ru-RU" sz="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____________________________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(подпись)</a:t>
                      </a:r>
                      <a:endParaRPr lang="ru-RU" sz="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___________________________________________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(фамилия и инициалы)</a:t>
                      </a:r>
                      <a:endParaRPr lang="ru-RU" sz="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236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_____________________________________________________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(должность руководителя финансовой службы / иного уполномоченного лица)</a:t>
                      </a:r>
                      <a:endParaRPr lang="ru-RU" sz="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____________________________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(подпись)</a:t>
                      </a:r>
                      <a:endParaRPr lang="ru-RU" sz="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___________________________________________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</a:rPr>
                        <a:t>(фамилия и инициалы)</a:t>
                      </a:r>
                      <a:endParaRPr lang="ru-RU" sz="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08435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401145-0EBE-49AF-853F-FD44D91FC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B58C-A34F-4570-8694-957C8E59172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243" name="TextBox 3">
            <a:extLst>
              <a:ext uri="{FF2B5EF4-FFF2-40B4-BE49-F238E27FC236}">
                <a16:creationId xmlns:a16="http://schemas.microsoft.com/office/drawing/2014/main" id="{A26D51DF-20DE-4AF8-8459-DD1B0BAC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545" y="1340557"/>
            <a:ext cx="65121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900" dirty="0">
                <a:solidFill>
                  <a:schemeClr val="accent6"/>
                </a:solidFill>
                <a:latin typeface="+mn-lt"/>
              </a:rPr>
              <a:t>Для организаций, входящих в дивизион, – секретари конкурсных комиссий дивизиона.  </a:t>
            </a:r>
            <a:br>
              <a:rPr lang="ru-RU" sz="900" dirty="0">
                <a:solidFill>
                  <a:schemeClr val="accent6"/>
                </a:solidFill>
                <a:latin typeface="+mn-lt"/>
              </a:rPr>
            </a:br>
            <a:r>
              <a:rPr lang="ru-RU" sz="900" dirty="0">
                <a:solidFill>
                  <a:schemeClr val="accent6"/>
                </a:solidFill>
                <a:latin typeface="+mn-lt"/>
              </a:rPr>
              <a:t>Для других организаций – секретарь центральной конкурсной и внедивизиональной комиссии.</a:t>
            </a:r>
            <a:endParaRPr lang="ru-RU" altLang="ru-RU" sz="900" dirty="0">
              <a:solidFill>
                <a:schemeClr val="accent6"/>
              </a:solidFill>
              <a:latin typeface="+mn-lt"/>
            </a:endParaRPr>
          </a:p>
          <a:p>
            <a:pPr eaLnBrk="1" hangingPunct="1">
              <a:defRPr/>
            </a:pPr>
            <a:endParaRPr lang="ru-RU" altLang="ru-RU" sz="9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2A6BE22-5A1C-4EB2-880C-F3D7BA422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15378"/>
              </p:ext>
            </p:extLst>
          </p:nvPr>
        </p:nvGraphicFramePr>
        <p:xfrm>
          <a:off x="548005" y="2254845"/>
          <a:ext cx="5082540" cy="3991668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Горнорудный </a:t>
                      </a: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Помулева Светлана Александровна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Начальник отдела подбора, обучения и развития</a:t>
                      </a: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(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495)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508-88-08,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вн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. 218 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SvAPomuleva@armz.ru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Топливная компания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 ТВЭЛ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Буева Юлия Вячеславовна</a:t>
                      </a: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Руководитель направления</a:t>
                      </a: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(495) 988-82-82,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вн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. 7217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YVBueva@tvel.ru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  <a:hlinkClick r:id="rId2">
                          <a:extLst>
                            <a:ext uri="{A12FA001-AC4F-418D-AE19-62706E023703}">
                              <ahyp:hlinkClr xmlns=""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Дирекция по ядерному оружейному комплексу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Красных Виталий Анатольевич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Советник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(499) 949-49-41, вн.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4941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VAnKrasnykh@rosatom.ru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Экологические решения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Баландова Лилия Анатольевна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Руководитель направления</a:t>
                      </a: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(495) 139-16-60,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вн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. 119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LiABalandova@rosatom.ru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Инжиниринговый </a:t>
                      </a: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Брынкина Татьяна Николаевна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Эксперт</a:t>
                      </a: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(495) 737-90-37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t.brynkina@ase-ec.ru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Электроэнергетический </a:t>
                      </a: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Русакова Елена Александровна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проекта группы управления вовлеченностью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(495) 783-01-43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,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вн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.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1545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rusakova-ea@rosenergoatom.ru </a:t>
                      </a: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Научный блок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Слепухина Юлия Александровна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Руководитель направления</a:t>
                      </a: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(499) 558-10-25,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вн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. 6901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 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yaslepukhina@rosatom.ru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Машиностроительный </a:t>
                      </a: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Калинина Дина Александровна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Руководитель направления</a:t>
                      </a: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(495) 668-20-93, </a:t>
                      </a: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вн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.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1305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DAKalinina@aem-group.ru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Дирекция 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C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еверного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 морского пути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Зубкова Мария Александровна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Советник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(499) 949-24-29,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вн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. 2429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MaAZubkova@rosatom.ru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96330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A65FC95-5041-40D6-9A4A-675805627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418908"/>
            <a:ext cx="234872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en-US" kern="0" dirty="0">
                <a:solidFill>
                  <a:srgbClr val="7A848A"/>
                </a:solidFill>
              </a:rPr>
              <a:t>КУРАТОРЫ КОНКУРСА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BDEE92-CDF8-496E-90F5-E26268FEE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952699"/>
            <a:ext cx="5124274" cy="30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accent6"/>
                </a:solidFill>
                <a:ea typeface="HiddenHorzOCR"/>
                <a:cs typeface="HiddenHorzOCR"/>
              </a:rPr>
              <a:t>СЕКРЕТАРИ КОНКУРСНЫХ КОМИССИЙ В ДИВИЗИОНАХ</a:t>
            </a:r>
            <a:endParaRPr lang="ru-RU" altLang="ru-RU" sz="1100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14CCB417-6D49-4B12-8F91-635AAF62A2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19872" y="3829323"/>
          <a:ext cx="3672840" cy="864834"/>
        </p:xfrm>
        <a:graphic>
          <a:graphicData uri="http://schemas.openxmlformats.org/drawingml/2006/table">
            <a:tbl>
              <a:tblPr/>
              <a:tblGrid>
                <a:gridCol w="197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 charset="0"/>
                        </a:rPr>
                        <a:t>Быкова Маргарита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 charset="0"/>
                        </a:rPr>
                        <a:t>Вячеславовна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 charset="0"/>
                        </a:rPr>
                        <a:t>Руководитель проекта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 charset="0"/>
                        </a:rPr>
                        <a:t>Госкорпорация «Росатом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ヒラギノ角ゴ Pro W3" charset="0"/>
                        <a:cs typeface="Times New Roman" charset="0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 charset="0"/>
                        </a:rPr>
                        <a:t>(499) 949-49-02, вн. 4902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HiddenHorzOCR" charset="0"/>
                          <a:cs typeface="Times New Roman" charset="0"/>
                        </a:rPr>
                        <a:t>konkurs@rosatom.ru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HiddenHorzOCR" charset="0"/>
                        <a:cs typeface="Times New Roman" charset="0"/>
                      </a:endParaRPr>
                    </a:p>
                  </a:txBody>
                  <a:tcPr marL="74291" marR="74291" marT="36177" marB="361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B472FEE-EFDC-4D07-BFB1-6C2ECD803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04" y="3380061"/>
            <a:ext cx="377834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accent6"/>
                </a:solidFill>
              </a:rPr>
              <a:t>СЕКРЕТАРЬ ЦЕНТРАЛЬНОЙ КОНКУРСНОЙ И</a:t>
            </a:r>
            <a:r>
              <a:rPr lang="en-US" altLang="ru-RU" sz="1100" dirty="0">
                <a:solidFill>
                  <a:schemeClr val="accent6"/>
                </a:solidFill>
              </a:rPr>
              <a:t> </a:t>
            </a:r>
            <a:r>
              <a:rPr lang="ru-RU" altLang="ru-RU" sz="1100" dirty="0">
                <a:solidFill>
                  <a:schemeClr val="accent6"/>
                </a:solidFill>
              </a:rPr>
              <a:t>ВНЕДИВИЗИОНАЛЬНОЙ КОМИССИИ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4CCB417-6D49-4B12-8F91-635AAF62A2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19872" y="2596517"/>
          <a:ext cx="3672840" cy="620994"/>
        </p:xfrm>
        <a:graphic>
          <a:graphicData uri="http://schemas.openxmlformats.org/drawingml/2006/table">
            <a:tbl>
              <a:tblPr/>
              <a:tblGrid>
                <a:gridCol w="1974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Красных Виталий Анатольевич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Советник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Госкорпорация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 «Росатом»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(499) 949-49-41, вн. 4941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ヒラギノ角ゴ Pro W3" charset="0"/>
                          <a:cs typeface="Times New Roman"/>
                        </a:rPr>
                        <a:t>VAnKrasnykh@rosatom.ru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ヒラギノ角ゴ Pro W3" charset="0"/>
                        <a:cs typeface="Times New Roman"/>
                      </a:endParaRPr>
                    </a:p>
                  </a:txBody>
                  <a:tcPr marL="74291" marR="74291" marT="36177" marB="3617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B472FEE-EFDC-4D07-BFB1-6C2ECD803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05" y="1952699"/>
            <a:ext cx="377834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accent6"/>
                </a:solidFill>
              </a:rPr>
              <a:t>СЕКРЕТАРЬ </a:t>
            </a:r>
            <a:r>
              <a:rPr lang="ru-RU" altLang="ru-RU" sz="1100" dirty="0" smtClean="0">
                <a:solidFill>
                  <a:schemeClr val="accent6"/>
                </a:solidFill>
              </a:rPr>
              <a:t>КОНКУРСНОЙ КОМИССИИ ДЛЯ РАССМОТРЕНИЯ ЗАЯВОК, СОДЕРЖАЩИХ СВЕДЕНИЯ, СОСТАВЛЯЮЩИЕ ГОСУДАРСТВЕННУЮ ТАЙНУ</a:t>
            </a:r>
            <a:endParaRPr lang="ru-RU" altLang="ru-RU" sz="11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074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F63BB49-1477-424C-B7BC-4517CE266ACC}"/>
              </a:ext>
            </a:extLst>
          </p:cNvPr>
          <p:cNvSpPr txBox="1">
            <a:spLocks/>
          </p:cNvSpPr>
          <p:nvPr/>
        </p:nvSpPr>
        <p:spPr bwMode="auto">
          <a:xfrm>
            <a:off x="5240338" y="5615346"/>
            <a:ext cx="4285297" cy="822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70C0"/>
                </a:solidFill>
                <a:latin typeface="Arial" charset="0"/>
                <a:ea typeface="ヒラギノ角ゴ Pro W3" charset="0"/>
                <a:cs typeface="Arial" charset="0"/>
              </a:defRPr>
            </a:lvl5pPr>
            <a:lvl6pPr marL="45711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239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35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47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100" dirty="0">
                <a:solidFill>
                  <a:schemeClr val="accent6"/>
                </a:solidFill>
                <a:latin typeface="+mn-lt"/>
              </a:rPr>
              <a:t>В случае возникновения вопросов, на которые вам не смогли ответить, пожалуйста, обращайтесь к куратору проекта в отрасли Быковой Маргарите Вячеславовне по адресу </a:t>
            </a:r>
            <a:r>
              <a:rPr lang="ru-RU" sz="11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konkurs@rosatom.ru </a:t>
            </a:r>
            <a:r>
              <a:rPr lang="ru-RU" sz="1100" dirty="0">
                <a:solidFill>
                  <a:schemeClr val="accent6"/>
                </a:solidFill>
                <a:latin typeface="+mn-lt"/>
              </a:rPr>
              <a:t>или по тел. 8-499-949-49-02.</a:t>
            </a:r>
          </a:p>
          <a:p>
            <a:pPr>
              <a:defRPr/>
            </a:pPr>
            <a:endParaRPr lang="ru-RU" sz="1100" i="1" u="sng" kern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92EB6C8-E57C-438C-9BB6-AA47E6F90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825" y="1418908"/>
            <a:ext cx="5124274" cy="449262"/>
          </a:xfrm>
        </p:spPr>
        <p:txBody>
          <a:bodyPr anchor="t"/>
          <a:lstStyle/>
          <a:p>
            <a:r>
              <a:rPr lang="ru-RU" altLang="en-US" dirty="0">
                <a:solidFill>
                  <a:srgbClr val="7A848A"/>
                </a:solidFill>
              </a:rPr>
              <a:t>ПЕРЕЧЕНЬ ДОКУМЕНТОВ </a:t>
            </a:r>
            <a:br>
              <a:rPr lang="ru-RU" altLang="en-US" dirty="0">
                <a:solidFill>
                  <a:srgbClr val="7A848A"/>
                </a:solidFill>
              </a:rPr>
            </a:br>
            <a:r>
              <a:rPr lang="ru-RU" altLang="en-US" dirty="0">
                <a:solidFill>
                  <a:srgbClr val="7A848A"/>
                </a:solidFill>
              </a:rPr>
              <a:t>ДЛЯ УЧАСТИЯ В КОНКУРСЕ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D7CAC8-094C-4E32-AAF4-214097B152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4B58C-A34F-4570-8694-957C8E59172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2" name="Прямоугольник 14">
            <a:extLst>
              <a:ext uri="{FF2B5EF4-FFF2-40B4-BE49-F238E27FC236}">
                <a16:creationId xmlns:a16="http://schemas.microsoft.com/office/drawing/2014/main" id="{12E47CDC-7065-492C-BF3E-DB33DB384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551" y="2073405"/>
            <a:ext cx="4112624" cy="2192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ru-RU" altLang="ru-RU" sz="1100" dirty="0">
                <a:solidFill>
                  <a:schemeClr val="accent6"/>
                </a:solidFill>
                <a:latin typeface="+mn-lt"/>
              </a:rPr>
              <a:t>ЗАЯВКИ ДЛЯ УЧАСТИЯ В КОНКУРСЕ МОЖНО НАЙТИ:</a:t>
            </a:r>
            <a:endParaRPr lang="en-US" altLang="ru-RU" sz="1100" dirty="0">
              <a:solidFill>
                <a:schemeClr val="accent6"/>
              </a:solidFill>
              <a:latin typeface="+mn-lt"/>
            </a:endParaRPr>
          </a:p>
          <a:p>
            <a:pPr>
              <a:lnSpc>
                <a:spcPts val="1500"/>
              </a:lnSpc>
              <a:defRPr/>
            </a:pPr>
            <a:endParaRPr lang="en-US" altLang="ru-RU" sz="1100" dirty="0">
              <a:solidFill>
                <a:srgbClr val="B9A657"/>
              </a:solidFill>
              <a:latin typeface="+mn-lt"/>
            </a:endParaRPr>
          </a:p>
          <a:p>
            <a:pPr marL="342900" indent="-342900">
              <a:lnSpc>
                <a:spcPts val="1500"/>
              </a:lnSpc>
              <a:buFont typeface="+mj-lt"/>
              <a:buAutoNum type="arabicPeriod"/>
              <a:defRPr/>
            </a:pP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У ответственных секретарей конкурсных комиссий в службах управления персоналом организаций отрасли</a:t>
            </a:r>
          </a:p>
          <a:p>
            <a:pPr marL="342900" indent="-342900">
              <a:lnSpc>
                <a:spcPts val="1500"/>
              </a:lnSpc>
              <a:buFont typeface="+mj-lt"/>
              <a:buAutoNum type="arabicPeriod"/>
              <a:defRPr/>
            </a:pP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На сайтах и внутренних порталах организаций отрасли </a:t>
            </a:r>
          </a:p>
          <a:p>
            <a:pPr marL="342900" indent="-342900">
              <a:lnSpc>
                <a:spcPts val="1500"/>
              </a:lnSpc>
              <a:buFont typeface="+mj-lt"/>
              <a:buAutoNum type="arabicPeriod"/>
              <a:defRPr/>
            </a:pP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На портале «Страна Росатом» в разделе «Человек года Росатома» </a:t>
            </a:r>
          </a:p>
          <a:p>
            <a:pPr marL="342900" indent="-342900">
              <a:lnSpc>
                <a:spcPts val="1500"/>
              </a:lnSpc>
              <a:buFont typeface="+mj-lt"/>
              <a:buAutoNum type="arabicPeriod"/>
              <a:defRPr/>
            </a:pP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На сайтах «Академии Росатома» rosatom-academy.ru и Госкорпорации «Росатом» rosatom.ru </a:t>
            </a:r>
          </a:p>
          <a:p>
            <a:pPr>
              <a:lnSpc>
                <a:spcPts val="1500"/>
              </a:lnSpc>
              <a:defRPr/>
            </a:pPr>
            <a:endParaRPr lang="ru-RU" altLang="ru-RU" sz="1100" dirty="0">
              <a:solidFill>
                <a:srgbClr val="B9A657"/>
              </a:solidFill>
              <a:latin typeface="+mn-lt"/>
            </a:endParaRPr>
          </a:p>
          <a:p>
            <a:pPr>
              <a:lnSpc>
                <a:spcPts val="1500"/>
              </a:lnSpc>
              <a:defRPr/>
            </a:pPr>
            <a:endParaRPr lang="ru-RU" sz="1100" b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68E89-077D-4913-8074-9535C7374831}"/>
              </a:ext>
            </a:extLst>
          </p:cNvPr>
          <p:cNvSpPr txBox="1"/>
          <p:nvPr/>
        </p:nvSpPr>
        <p:spPr>
          <a:xfrm>
            <a:off x="631825" y="2052120"/>
            <a:ext cx="4206875" cy="2208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500"/>
              </a:lnSpc>
              <a:buFontTx/>
              <a:buAutoNum type="arabicPeriod"/>
              <a:defRPr/>
            </a:pPr>
            <a:r>
              <a:rPr lang="ru-RU" sz="1100" dirty="0">
                <a:solidFill>
                  <a:srgbClr val="002060"/>
                </a:solidFill>
                <a:latin typeface="+mn-lt"/>
                <a:cs typeface="Arial" charset="0"/>
              </a:rPr>
              <a:t>Заявка</a:t>
            </a: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endParaRPr lang="ru-RU" sz="1100" b="0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342900" indent="-342900">
              <a:lnSpc>
                <a:spcPts val="1500"/>
              </a:lnSpc>
              <a:buFontTx/>
              <a:buAutoNum type="arabicPeriod"/>
              <a:defRPr/>
            </a:pPr>
            <a:r>
              <a:rPr lang="ru-RU" sz="1100" dirty="0" smtClean="0">
                <a:solidFill>
                  <a:srgbClr val="002060"/>
                </a:solidFill>
                <a:latin typeface="+mn-lt"/>
                <a:cs typeface="Arial" charset="0"/>
              </a:rPr>
              <a:t>Фото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размером не менее 20 Мб </a:t>
            </a:r>
            <a:endParaRPr lang="ru-RU" sz="1100" b="0" dirty="0" smtClean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342900" indent="-342900">
              <a:lnSpc>
                <a:spcPts val="1500"/>
              </a:lnSpc>
              <a:buFontTx/>
              <a:buAutoNum type="arabicPeriod"/>
              <a:defRPr/>
            </a:pPr>
            <a:r>
              <a:rPr lang="ru-RU" sz="1100" dirty="0" smtClean="0">
                <a:solidFill>
                  <a:srgbClr val="002060"/>
                </a:solidFill>
                <a:latin typeface="+mn-lt"/>
                <a:cs typeface="Arial" charset="0"/>
              </a:rPr>
              <a:t>Описание </a:t>
            </a:r>
            <a:r>
              <a:rPr lang="ru-RU" sz="1100" dirty="0">
                <a:solidFill>
                  <a:srgbClr val="002060"/>
                </a:solidFill>
                <a:latin typeface="+mn-lt"/>
                <a:cs typeface="Arial" charset="0"/>
              </a:rPr>
              <a:t>достижения </a:t>
            </a: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кандидата / кандидатов для бюллетеня конкурсной комиссии / буклета объёмом до 420 знаков, включая пробелы; прямая речь – 80-83 знака, включая пробелы </a:t>
            </a:r>
            <a:endParaRPr lang="ru-RU" sz="1100" b="0" dirty="0" smtClean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342900" indent="-342900">
              <a:lnSpc>
                <a:spcPts val="1500"/>
              </a:lnSpc>
              <a:buFontTx/>
              <a:buAutoNum type="arabicPeriod"/>
              <a:defRPr/>
            </a:pPr>
            <a:r>
              <a:rPr lang="ru-RU" sz="1100" dirty="0" smtClean="0">
                <a:solidFill>
                  <a:srgbClr val="002060"/>
                </a:solidFill>
                <a:latin typeface="+mn-lt"/>
                <a:cs typeface="Arial" charset="0"/>
              </a:rPr>
              <a:t>Краткое </a:t>
            </a:r>
            <a:r>
              <a:rPr lang="ru-RU" sz="1100" dirty="0">
                <a:solidFill>
                  <a:srgbClr val="002060"/>
                </a:solidFill>
                <a:latin typeface="+mn-lt"/>
                <a:cs typeface="Arial" charset="0"/>
              </a:rPr>
              <a:t>описание достижения </a:t>
            </a: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кандидата / кандидатов для постеров объёмом до 150-200 знаков с пробелами, 1-2 предложения </a:t>
            </a:r>
            <a:endParaRPr lang="ru-RU" sz="1100" b="0" dirty="0" smtClean="0">
              <a:solidFill>
                <a:srgbClr val="002060"/>
              </a:solidFill>
              <a:latin typeface="+mn-lt"/>
              <a:cs typeface="Arial" charset="0"/>
            </a:endParaRPr>
          </a:p>
          <a:p>
            <a:pPr marL="342900" indent="-342900">
              <a:lnSpc>
                <a:spcPts val="1500"/>
              </a:lnSpc>
              <a:buFontTx/>
              <a:buAutoNum type="arabicPeriod"/>
              <a:defRPr/>
            </a:pPr>
            <a:r>
              <a:rPr lang="ru-RU" sz="1100" dirty="0" smtClean="0">
                <a:solidFill>
                  <a:srgbClr val="002060"/>
                </a:solidFill>
                <a:latin typeface="+mn-lt"/>
                <a:cs typeface="Arial" charset="0"/>
              </a:rPr>
              <a:t>Согласие </a:t>
            </a:r>
            <a:r>
              <a:rPr lang="ru-RU" sz="1100" dirty="0">
                <a:solidFill>
                  <a:srgbClr val="002060"/>
                </a:solidFill>
                <a:latin typeface="+mn-lt"/>
                <a:cs typeface="Arial" charset="0"/>
              </a:rPr>
              <a:t>на обработку персональных данных и их размещение </a:t>
            </a:r>
            <a:r>
              <a:rPr lang="ru-RU" sz="1100" b="0" dirty="0">
                <a:solidFill>
                  <a:srgbClr val="002060"/>
                </a:solidFill>
                <a:latin typeface="+mn-lt"/>
                <a:cs typeface="Arial" charset="0"/>
              </a:rPr>
              <a:t>в СМИ атомной 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  <a:cs typeface="Arial" charset="0"/>
              </a:rPr>
              <a:t>отрасли</a:t>
            </a:r>
          </a:p>
        </p:txBody>
      </p:sp>
    </p:spTree>
    <p:extLst>
      <p:ext uri="{BB962C8B-B14F-4D97-AF65-F5344CB8AC3E}">
        <p14:creationId xmlns:p14="http://schemas.microsoft.com/office/powerpoint/2010/main" val="14648028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7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nSize val=&quot;20&quot;/&gt;&lt;m_bBold val=&quot;1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1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1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1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/m_aagendaitemprops&gt;&lt;m_linestyleTopBottomLine&gt;&lt;m_bVisible val=&quot;0&quot;/&gt;&lt;/m_linestyleTopBottomLine&gt;&lt;/m_agendatheme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24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t5VgxtG0OSxvDI0vVf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t5VgxtG0OSxvDI0vVf5w"/>
</p:tagLst>
</file>

<file path=ppt/theme/theme1.xml><?xml version="1.0" encoding="utf-8"?>
<a:theme xmlns:a="http://schemas.openxmlformats.org/drawingml/2006/main" name="2_b-default">
  <a:themeElements>
    <a:clrScheme name="Другая 2">
      <a:dk1>
        <a:srgbClr val="4595D1"/>
      </a:dk1>
      <a:lt1>
        <a:srgbClr val="FFFFFF"/>
      </a:lt1>
      <a:dk2>
        <a:srgbClr val="FFFFFF"/>
      </a:dk2>
      <a:lt2>
        <a:srgbClr val="FFC000"/>
      </a:lt2>
      <a:accent1>
        <a:srgbClr val="4595D1"/>
      </a:accent1>
      <a:accent2>
        <a:srgbClr val="003274"/>
      </a:accent2>
      <a:accent3>
        <a:srgbClr val="FF0000"/>
      </a:accent3>
      <a:accent4>
        <a:srgbClr val="0070C0"/>
      </a:accent4>
      <a:accent5>
        <a:srgbClr val="E9CF61"/>
      </a:accent5>
      <a:accent6>
        <a:srgbClr val="002C68"/>
      </a:accent6>
      <a:hlink>
        <a:srgbClr val="045FA3"/>
      </a:hlink>
      <a:folHlink>
        <a:srgbClr val="6CAEDF"/>
      </a:folHlink>
    </a:clrScheme>
    <a:fontScheme name="Другая 6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CC8A8D58FE94BAF66C222E6AAF7B9" ma:contentTypeVersion="0" ma:contentTypeDescription="Create a new document." ma:contentTypeScope="" ma:versionID="a627e56687052d9fd1e4f185bac3a7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82C16-35D9-4F2B-BBE7-508EC39B7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D4D296-A669-4062-8319-EECACBAE1EDA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4AD745F-0CA5-4917-AE32-16B1589658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27112</TotalTime>
  <Words>625</Words>
  <Application>Microsoft Office PowerPoint</Application>
  <PresentationFormat>Лист A4 (210x297 мм)</PresentationFormat>
  <Paragraphs>145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Times New Roman</vt:lpstr>
      <vt:lpstr>HiddenHorzOCR</vt:lpstr>
      <vt:lpstr>Myriad Pro</vt:lpstr>
      <vt:lpstr>ヒラギノ角ゴ Pro W3</vt:lpstr>
      <vt:lpstr>Arial</vt:lpstr>
      <vt:lpstr>MS PGothic</vt:lpstr>
      <vt:lpstr>2_b-default</vt:lpstr>
      <vt:lpstr>НОМИНАЦИЯ «УЧЕНЫЙ»</vt:lpstr>
      <vt:lpstr>Презентация PowerPoint</vt:lpstr>
      <vt:lpstr>Презентация PowerPoint</vt:lpstr>
      <vt:lpstr>ПЕРЕЧЕНЬ ДОКУМЕНТОВ  ДЛЯ УЧАСТИЯ В КОНКУРСЕ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Vorogushin</dc:creator>
  <dc:description>A4 Blank templ v1.pot</dc:description>
  <cp:lastModifiedBy>Реснянский Сергей Александрович</cp:lastModifiedBy>
  <cp:revision>3185</cp:revision>
  <cp:lastPrinted>2019-10-29T10:40:34Z</cp:lastPrinted>
  <dcterms:created xsi:type="dcterms:W3CDTF">2010-10-22T15:25:05Z</dcterms:created>
  <dcterms:modified xsi:type="dcterms:W3CDTF">2021-01-28T10:29:44Z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20041127</vt:lpwstr>
  </property>
  <property fmtid="{D5CDD505-2E9C-101B-9397-08002B2CF9AE}" pid="3" name="Reference">
    <vt:lpwstr>BCGTemplateNew</vt:lpwstr>
  </property>
  <property fmtid="{D5CDD505-2E9C-101B-9397-08002B2CF9AE}" pid="4" name="BCG 2007 Template">
    <vt:bool>true</vt:bool>
  </property>
  <property fmtid="{D5CDD505-2E9C-101B-9397-08002B2CF9AE}" pid="5" name="BCG Format Name">
    <vt:lpwstr>xxxxxx-xx Format</vt:lpwstr>
  </property>
  <property fmtid="{D5CDD505-2E9C-101B-9397-08002B2CF9AE}" pid="6" name="ContentTypeId">
    <vt:lpwstr>0x010100134CC8A8D58FE94BAF66C222E6AAF7B9</vt:lpwstr>
  </property>
</Properties>
</file>